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7"/>
    <p:sldMasterId id="2147483752" r:id="rId8"/>
  </p:sldMasterIdLst>
  <p:notesMasterIdLst>
    <p:notesMasterId r:id="rId20"/>
  </p:notesMasterIdLst>
  <p:sldIdLst>
    <p:sldId id="376" r:id="rId9"/>
    <p:sldId id="377" r:id="rId10"/>
    <p:sldId id="378" r:id="rId11"/>
    <p:sldId id="379" r:id="rId12"/>
    <p:sldId id="382" r:id="rId13"/>
    <p:sldId id="385" r:id="rId14"/>
    <p:sldId id="386" r:id="rId15"/>
    <p:sldId id="388" r:id="rId16"/>
    <p:sldId id="390" r:id="rId17"/>
    <p:sldId id="392" r:id="rId18"/>
    <p:sldId id="39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969"/>
    <a:srgbClr val="FAD2F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EA35EA-E70B-489E-ADBA-115613428B95}" type="datetimeFigureOut">
              <a:rPr lang="en-US"/>
              <a:pPr>
                <a:defRPr/>
              </a:pPr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026B31-2C06-4CD6-A245-27AE5A387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575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351B794D-9B79-439E-ADC4-3481892AC354}" type="datetimeFigureOut">
              <a:rPr lang="en-US"/>
              <a:pPr>
                <a:defRPr/>
              </a:pPr>
              <a:t>7/29/2015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860102-EA45-4023-BDF6-19227578F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9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5FADDF4-CABF-48BC-8ECF-1844AAA1AE92}" type="datetimeFigureOut">
              <a:rPr lang="en-US"/>
              <a:pPr>
                <a:defRPr/>
              </a:pPr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050CFB-25B3-4B2D-AD7F-CEBB244B44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15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29DCC41E-5758-4771-8DC2-F08B99B3091D}" type="datetimeFigureOut">
              <a:rPr lang="en-US"/>
              <a:pPr>
                <a:defRPr/>
              </a:pPr>
              <a:t>7/29/2015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27AF09-14F7-411E-BCB9-8A94986F0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1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Green marble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6477000" cy="685800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828800"/>
            <a:ext cx="6172200" cy="3581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scene3d>
            <a:camera prst="orthographicFron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3D55A8F-31BF-40CF-9730-7437629DB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Green marble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6477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828800"/>
            <a:ext cx="6172200" cy="3581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scene3d>
            <a:camera prst="orthographicFron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1DF88F-62DA-4217-8DFF-F469D7C7B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1/relationships/webextension" Target="../webextensions/webextension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1/relationships/webextension" Target="../webextensions/webextension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Green marble"/>
          <p:cNvSpPr txBox="1">
            <a:spLocks noChangeArrowheads="1"/>
          </p:cNvSpPr>
          <p:nvPr/>
        </p:nvSpPr>
        <p:spPr bwMode="auto">
          <a:xfrm>
            <a:off x="1611313" y="76200"/>
            <a:ext cx="5932487" cy="53340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latin typeface="Arial" charset="0"/>
              </a:rPr>
              <a:t>Observation Bias (Information Bias)</a:t>
            </a:r>
            <a:endParaRPr lang="en-US" sz="2800" b="1" dirty="0" smtClean="0">
              <a:latin typeface="Arial" charset="0"/>
            </a:endParaRPr>
          </a:p>
        </p:txBody>
      </p:sp>
      <p:sp>
        <p:nvSpPr>
          <p:cNvPr id="55299" name="Rectangle 3"/>
          <p:cNvSpPr txBox="1">
            <a:spLocks noChangeArrowheads="1"/>
          </p:cNvSpPr>
          <p:nvPr/>
        </p:nvSpPr>
        <p:spPr bwMode="auto">
          <a:xfrm>
            <a:off x="109538" y="609600"/>
            <a:ext cx="8805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5100"/>
                    </a:gs>
                    <a:gs pos="100000">
                      <a:schemeClr val="accent2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rgbClr val="00FF99"/>
              </a:buClr>
              <a:buSzPct val="130000"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Biased measure of association due to incorrect categorization.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143000"/>
          <a:ext cx="8153400" cy="5557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2895600"/>
                <a:gridCol w="3200401"/>
              </a:tblGrid>
              <a:tr h="45724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Diseased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Not Diseased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50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Exposed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08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Not Exposed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318" name="AutoShape 2"/>
          <p:cNvSpPr>
            <a:spLocks noChangeArrowheads="1"/>
          </p:cNvSpPr>
          <p:nvPr/>
        </p:nvSpPr>
        <p:spPr bwMode="auto">
          <a:xfrm>
            <a:off x="3798888" y="56403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5319" name="AutoShape 3"/>
          <p:cNvSpPr>
            <a:spLocks noChangeArrowheads="1"/>
          </p:cNvSpPr>
          <p:nvPr/>
        </p:nvSpPr>
        <p:spPr bwMode="auto">
          <a:xfrm>
            <a:off x="3032125" y="486568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5320" name="Group 4"/>
          <p:cNvGrpSpPr>
            <a:grpSpLocks/>
          </p:cNvGrpSpPr>
          <p:nvPr/>
        </p:nvGrpSpPr>
        <p:grpSpPr bwMode="auto">
          <a:xfrm>
            <a:off x="7612063" y="3157538"/>
            <a:ext cx="411162" cy="460375"/>
            <a:chOff x="912" y="1104"/>
            <a:chExt cx="288" cy="336"/>
          </a:xfrm>
        </p:grpSpPr>
        <p:sp>
          <p:nvSpPr>
            <p:cNvPr id="32928" name="Oval 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29" name="AutoShape 6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21" name="Group 7"/>
          <p:cNvGrpSpPr>
            <a:grpSpLocks/>
          </p:cNvGrpSpPr>
          <p:nvPr/>
        </p:nvGrpSpPr>
        <p:grpSpPr bwMode="auto">
          <a:xfrm>
            <a:off x="3806825" y="1751013"/>
            <a:ext cx="411163" cy="461962"/>
            <a:chOff x="1728" y="1200"/>
            <a:chExt cx="288" cy="336"/>
          </a:xfrm>
        </p:grpSpPr>
        <p:sp>
          <p:nvSpPr>
            <p:cNvPr id="32926" name="Oval 8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27" name="AutoShape 9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22" name="Group 10"/>
          <p:cNvGrpSpPr>
            <a:grpSpLocks/>
          </p:cNvGrpSpPr>
          <p:nvPr/>
        </p:nvGrpSpPr>
        <p:grpSpPr bwMode="auto">
          <a:xfrm>
            <a:off x="6670675" y="2000250"/>
            <a:ext cx="411163" cy="461963"/>
            <a:chOff x="912" y="1104"/>
            <a:chExt cx="288" cy="336"/>
          </a:xfrm>
        </p:grpSpPr>
        <p:sp>
          <p:nvSpPr>
            <p:cNvPr id="32924" name="Oval 11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25" name="AutoShape 12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23" name="Group 13"/>
          <p:cNvGrpSpPr>
            <a:grpSpLocks/>
          </p:cNvGrpSpPr>
          <p:nvPr/>
        </p:nvGrpSpPr>
        <p:grpSpPr bwMode="auto">
          <a:xfrm>
            <a:off x="6045200" y="2000250"/>
            <a:ext cx="411163" cy="461963"/>
            <a:chOff x="912" y="1104"/>
            <a:chExt cx="288" cy="336"/>
          </a:xfrm>
        </p:grpSpPr>
        <p:sp>
          <p:nvSpPr>
            <p:cNvPr id="32922" name="Oval 14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23" name="AutoShape 15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24" name="Group 16"/>
          <p:cNvGrpSpPr>
            <a:grpSpLocks/>
          </p:cNvGrpSpPr>
          <p:nvPr/>
        </p:nvGrpSpPr>
        <p:grpSpPr bwMode="auto">
          <a:xfrm>
            <a:off x="6300788" y="2487613"/>
            <a:ext cx="411162" cy="461962"/>
            <a:chOff x="912" y="1104"/>
            <a:chExt cx="288" cy="336"/>
          </a:xfrm>
        </p:grpSpPr>
        <p:sp>
          <p:nvSpPr>
            <p:cNvPr id="32920" name="Oval 17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21" name="AutoShape 18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25" name="Group 25"/>
          <p:cNvGrpSpPr>
            <a:grpSpLocks/>
          </p:cNvGrpSpPr>
          <p:nvPr/>
        </p:nvGrpSpPr>
        <p:grpSpPr bwMode="auto">
          <a:xfrm>
            <a:off x="4718050" y="1916113"/>
            <a:ext cx="412750" cy="460375"/>
            <a:chOff x="1728" y="1200"/>
            <a:chExt cx="288" cy="336"/>
          </a:xfrm>
        </p:grpSpPr>
        <p:sp>
          <p:nvSpPr>
            <p:cNvPr id="32918" name="Oval 26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19" name="AutoShape 27"/>
            <p:cNvSpPr>
              <a:spLocks noChangeArrowheads="1"/>
            </p:cNvSpPr>
            <p:nvPr/>
          </p:nvSpPr>
          <p:spPr bwMode="auto">
            <a:xfrm>
              <a:off x="1776" y="1248"/>
              <a:ext cx="194" cy="241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26" name="Group 28"/>
          <p:cNvGrpSpPr>
            <a:grpSpLocks/>
          </p:cNvGrpSpPr>
          <p:nvPr/>
        </p:nvGrpSpPr>
        <p:grpSpPr bwMode="auto">
          <a:xfrm>
            <a:off x="3387725" y="2006600"/>
            <a:ext cx="411163" cy="461963"/>
            <a:chOff x="1728" y="1200"/>
            <a:chExt cx="288" cy="336"/>
          </a:xfrm>
        </p:grpSpPr>
        <p:sp>
          <p:nvSpPr>
            <p:cNvPr id="32916" name="Oval 2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17" name="AutoShape 30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2799" name="AutoShape 31"/>
          <p:cNvSpPr>
            <a:spLocks noChangeArrowheads="1"/>
          </p:cNvSpPr>
          <p:nvPr/>
        </p:nvSpPr>
        <p:spPr bwMode="auto">
          <a:xfrm>
            <a:off x="7304088" y="460533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00" name="AutoShape 33"/>
          <p:cNvSpPr>
            <a:spLocks noChangeArrowheads="1"/>
          </p:cNvSpPr>
          <p:nvPr/>
        </p:nvSpPr>
        <p:spPr bwMode="auto">
          <a:xfrm>
            <a:off x="6008688" y="61468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01" name="AutoShape 35"/>
          <p:cNvSpPr>
            <a:spLocks noChangeArrowheads="1"/>
          </p:cNvSpPr>
          <p:nvPr/>
        </p:nvSpPr>
        <p:spPr bwMode="auto">
          <a:xfrm>
            <a:off x="8218488" y="4546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0" name="AutoShape 36"/>
          <p:cNvSpPr>
            <a:spLocks noChangeArrowheads="1"/>
          </p:cNvSpPr>
          <p:nvPr/>
        </p:nvSpPr>
        <p:spPr bwMode="auto">
          <a:xfrm>
            <a:off x="3535363" y="59531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2803" name="AutoShape 37"/>
          <p:cNvSpPr>
            <a:spLocks noChangeArrowheads="1"/>
          </p:cNvSpPr>
          <p:nvPr/>
        </p:nvSpPr>
        <p:spPr bwMode="auto">
          <a:xfrm>
            <a:off x="7380288" y="51562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5332" name="Group 38"/>
          <p:cNvGrpSpPr>
            <a:grpSpLocks/>
          </p:cNvGrpSpPr>
          <p:nvPr/>
        </p:nvGrpSpPr>
        <p:grpSpPr bwMode="auto">
          <a:xfrm>
            <a:off x="3305175" y="3146425"/>
            <a:ext cx="412750" cy="461963"/>
            <a:chOff x="1728" y="1200"/>
            <a:chExt cx="288" cy="336"/>
          </a:xfrm>
        </p:grpSpPr>
        <p:sp>
          <p:nvSpPr>
            <p:cNvPr id="32914" name="Oval 3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15" name="AutoShape 40"/>
            <p:cNvSpPr>
              <a:spLocks noChangeArrowheads="1"/>
            </p:cNvSpPr>
            <p:nvPr/>
          </p:nvSpPr>
          <p:spPr bwMode="auto">
            <a:xfrm>
              <a:off x="1776" y="1248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5333" name="AutoShape 42"/>
          <p:cNvSpPr>
            <a:spLocks noChangeArrowheads="1"/>
          </p:cNvSpPr>
          <p:nvPr/>
        </p:nvSpPr>
        <p:spPr bwMode="auto">
          <a:xfrm>
            <a:off x="4098925" y="52705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5334" name="Group 43"/>
          <p:cNvGrpSpPr>
            <a:grpSpLocks/>
          </p:cNvGrpSpPr>
          <p:nvPr/>
        </p:nvGrpSpPr>
        <p:grpSpPr bwMode="auto">
          <a:xfrm>
            <a:off x="5708650" y="1754188"/>
            <a:ext cx="412750" cy="461962"/>
            <a:chOff x="912" y="1104"/>
            <a:chExt cx="288" cy="336"/>
          </a:xfrm>
        </p:grpSpPr>
        <p:sp>
          <p:nvSpPr>
            <p:cNvPr id="32912" name="Oval 44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13" name="AutoShape 45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35" name="Group 46"/>
          <p:cNvGrpSpPr>
            <a:grpSpLocks/>
          </p:cNvGrpSpPr>
          <p:nvPr/>
        </p:nvGrpSpPr>
        <p:grpSpPr bwMode="auto">
          <a:xfrm>
            <a:off x="6753225" y="2970213"/>
            <a:ext cx="411163" cy="461962"/>
            <a:chOff x="912" y="1104"/>
            <a:chExt cx="288" cy="336"/>
          </a:xfrm>
        </p:grpSpPr>
        <p:sp>
          <p:nvSpPr>
            <p:cNvPr id="32910" name="Oval 47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11" name="AutoShape 48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36" name="Group 49"/>
          <p:cNvGrpSpPr>
            <a:grpSpLocks/>
          </p:cNvGrpSpPr>
          <p:nvPr/>
        </p:nvGrpSpPr>
        <p:grpSpPr bwMode="auto">
          <a:xfrm>
            <a:off x="6543675" y="3416300"/>
            <a:ext cx="411163" cy="460375"/>
            <a:chOff x="912" y="1104"/>
            <a:chExt cx="288" cy="336"/>
          </a:xfrm>
        </p:grpSpPr>
        <p:sp>
          <p:nvSpPr>
            <p:cNvPr id="32908" name="Oval 50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09" name="AutoShape 51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37" name="Group 52"/>
          <p:cNvGrpSpPr>
            <a:grpSpLocks/>
          </p:cNvGrpSpPr>
          <p:nvPr/>
        </p:nvGrpSpPr>
        <p:grpSpPr bwMode="auto">
          <a:xfrm>
            <a:off x="7929563" y="2751138"/>
            <a:ext cx="411162" cy="461962"/>
            <a:chOff x="912" y="1104"/>
            <a:chExt cx="288" cy="336"/>
          </a:xfrm>
        </p:grpSpPr>
        <p:sp>
          <p:nvSpPr>
            <p:cNvPr id="32906" name="Oval 53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07" name="AutoShape 54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38" name="Group 55"/>
          <p:cNvGrpSpPr>
            <a:grpSpLocks/>
          </p:cNvGrpSpPr>
          <p:nvPr/>
        </p:nvGrpSpPr>
        <p:grpSpPr bwMode="auto">
          <a:xfrm>
            <a:off x="6154738" y="2970213"/>
            <a:ext cx="411162" cy="461962"/>
            <a:chOff x="912" y="1104"/>
            <a:chExt cx="288" cy="336"/>
          </a:xfrm>
        </p:grpSpPr>
        <p:sp>
          <p:nvSpPr>
            <p:cNvPr id="32904" name="Oval 5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05" name="AutoShape 57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39" name="Group 58"/>
          <p:cNvGrpSpPr>
            <a:grpSpLocks/>
          </p:cNvGrpSpPr>
          <p:nvPr/>
        </p:nvGrpSpPr>
        <p:grpSpPr bwMode="auto">
          <a:xfrm>
            <a:off x="7680325" y="1671638"/>
            <a:ext cx="411163" cy="461962"/>
            <a:chOff x="912" y="1104"/>
            <a:chExt cx="288" cy="336"/>
          </a:xfrm>
        </p:grpSpPr>
        <p:sp>
          <p:nvSpPr>
            <p:cNvPr id="32902" name="Oval 59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03" name="AutoShape 60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40" name="Group 61"/>
          <p:cNvGrpSpPr>
            <a:grpSpLocks/>
          </p:cNvGrpSpPr>
          <p:nvPr/>
        </p:nvGrpSpPr>
        <p:grpSpPr bwMode="auto">
          <a:xfrm>
            <a:off x="4641850" y="2827338"/>
            <a:ext cx="411163" cy="461962"/>
            <a:chOff x="1728" y="1200"/>
            <a:chExt cx="288" cy="336"/>
          </a:xfrm>
        </p:grpSpPr>
        <p:sp>
          <p:nvSpPr>
            <p:cNvPr id="32900" name="Oval 62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01" name="AutoShape 63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2813" name="AutoShape 66"/>
          <p:cNvSpPr>
            <a:spLocks noChangeArrowheads="1"/>
          </p:cNvSpPr>
          <p:nvPr/>
        </p:nvSpPr>
        <p:spPr bwMode="auto">
          <a:xfrm>
            <a:off x="7011988" y="609123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14" name="AutoShape 67"/>
          <p:cNvSpPr>
            <a:spLocks noChangeArrowheads="1"/>
          </p:cNvSpPr>
          <p:nvPr/>
        </p:nvSpPr>
        <p:spPr bwMode="auto">
          <a:xfrm>
            <a:off x="6618288" y="58420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15" name="AutoShape 68"/>
          <p:cNvSpPr>
            <a:spLocks noChangeArrowheads="1"/>
          </p:cNvSpPr>
          <p:nvPr/>
        </p:nvSpPr>
        <p:spPr bwMode="auto">
          <a:xfrm>
            <a:off x="7380288" y="58420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16" name="AutoShape 69"/>
          <p:cNvSpPr>
            <a:spLocks noChangeArrowheads="1"/>
          </p:cNvSpPr>
          <p:nvPr/>
        </p:nvSpPr>
        <p:spPr bwMode="auto">
          <a:xfrm>
            <a:off x="6202363" y="573087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5345" name="Group 71"/>
          <p:cNvGrpSpPr>
            <a:grpSpLocks/>
          </p:cNvGrpSpPr>
          <p:nvPr/>
        </p:nvGrpSpPr>
        <p:grpSpPr bwMode="auto">
          <a:xfrm>
            <a:off x="2963863" y="1724025"/>
            <a:ext cx="411162" cy="461963"/>
            <a:chOff x="1728" y="1200"/>
            <a:chExt cx="288" cy="336"/>
          </a:xfrm>
        </p:grpSpPr>
        <p:sp>
          <p:nvSpPr>
            <p:cNvPr id="32898" name="Oval 72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99" name="AutoShape 73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5346" name="AutoShape 74"/>
          <p:cNvSpPr>
            <a:spLocks noChangeArrowheads="1"/>
          </p:cNvSpPr>
          <p:nvPr/>
        </p:nvSpPr>
        <p:spPr bwMode="auto">
          <a:xfrm>
            <a:off x="3490913" y="5343525"/>
            <a:ext cx="274637" cy="32861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5347" name="Group 75"/>
          <p:cNvGrpSpPr>
            <a:grpSpLocks/>
          </p:cNvGrpSpPr>
          <p:nvPr/>
        </p:nvGrpSpPr>
        <p:grpSpPr bwMode="auto">
          <a:xfrm>
            <a:off x="7358063" y="2293938"/>
            <a:ext cx="411162" cy="461962"/>
            <a:chOff x="912" y="1104"/>
            <a:chExt cx="288" cy="336"/>
          </a:xfrm>
        </p:grpSpPr>
        <p:sp>
          <p:nvSpPr>
            <p:cNvPr id="32896" name="Oval 7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97" name="AutoShape 77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48" name="Group 78"/>
          <p:cNvGrpSpPr>
            <a:grpSpLocks/>
          </p:cNvGrpSpPr>
          <p:nvPr/>
        </p:nvGrpSpPr>
        <p:grpSpPr bwMode="auto">
          <a:xfrm>
            <a:off x="3738563" y="2506663"/>
            <a:ext cx="411162" cy="461962"/>
            <a:chOff x="1728" y="1200"/>
            <a:chExt cx="288" cy="336"/>
          </a:xfrm>
        </p:grpSpPr>
        <p:sp>
          <p:nvSpPr>
            <p:cNvPr id="32894" name="Oval 7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95" name="AutoShape 80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49" name="Group 84"/>
          <p:cNvGrpSpPr>
            <a:grpSpLocks/>
          </p:cNvGrpSpPr>
          <p:nvPr/>
        </p:nvGrpSpPr>
        <p:grpSpPr bwMode="auto">
          <a:xfrm>
            <a:off x="7807325" y="2214563"/>
            <a:ext cx="411163" cy="460375"/>
            <a:chOff x="912" y="1104"/>
            <a:chExt cx="288" cy="336"/>
          </a:xfrm>
        </p:grpSpPr>
        <p:sp>
          <p:nvSpPr>
            <p:cNvPr id="32892" name="Oval 8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93" name="AutoShape 86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50" name="Group 87"/>
          <p:cNvGrpSpPr>
            <a:grpSpLocks/>
          </p:cNvGrpSpPr>
          <p:nvPr/>
        </p:nvGrpSpPr>
        <p:grpSpPr bwMode="auto">
          <a:xfrm>
            <a:off x="7126288" y="1760538"/>
            <a:ext cx="411162" cy="461962"/>
            <a:chOff x="912" y="1104"/>
            <a:chExt cx="288" cy="336"/>
          </a:xfrm>
        </p:grpSpPr>
        <p:sp>
          <p:nvSpPr>
            <p:cNvPr id="32890" name="Oval 88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91" name="AutoShape 89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51" name="Group 90"/>
          <p:cNvGrpSpPr>
            <a:grpSpLocks/>
          </p:cNvGrpSpPr>
          <p:nvPr/>
        </p:nvGrpSpPr>
        <p:grpSpPr bwMode="auto">
          <a:xfrm>
            <a:off x="5710238" y="2325688"/>
            <a:ext cx="411162" cy="461962"/>
            <a:chOff x="912" y="1104"/>
            <a:chExt cx="288" cy="336"/>
          </a:xfrm>
        </p:grpSpPr>
        <p:sp>
          <p:nvSpPr>
            <p:cNvPr id="32888" name="Oval 91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89" name="AutoShape 92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52" name="Group 93"/>
          <p:cNvGrpSpPr>
            <a:grpSpLocks/>
          </p:cNvGrpSpPr>
          <p:nvPr/>
        </p:nvGrpSpPr>
        <p:grpSpPr bwMode="auto">
          <a:xfrm>
            <a:off x="2819400" y="2894013"/>
            <a:ext cx="411163" cy="461962"/>
            <a:chOff x="1728" y="1200"/>
            <a:chExt cx="288" cy="336"/>
          </a:xfrm>
        </p:grpSpPr>
        <p:sp>
          <p:nvSpPr>
            <p:cNvPr id="32886" name="Oval 9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87" name="AutoShape 95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2825" name="AutoShape 96"/>
          <p:cNvSpPr>
            <a:spLocks noChangeArrowheads="1"/>
          </p:cNvSpPr>
          <p:nvPr/>
        </p:nvSpPr>
        <p:spPr bwMode="auto">
          <a:xfrm>
            <a:off x="6130925" y="540067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26" name="AutoShape 98"/>
          <p:cNvSpPr>
            <a:spLocks noChangeArrowheads="1"/>
          </p:cNvSpPr>
          <p:nvPr/>
        </p:nvSpPr>
        <p:spPr bwMode="auto">
          <a:xfrm>
            <a:off x="7837488" y="4927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27" name="AutoShape 99"/>
          <p:cNvSpPr>
            <a:spLocks noChangeArrowheads="1"/>
          </p:cNvSpPr>
          <p:nvPr/>
        </p:nvSpPr>
        <p:spPr bwMode="auto">
          <a:xfrm>
            <a:off x="8239125" y="6043613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28" name="AutoShape 100"/>
          <p:cNvSpPr>
            <a:spLocks noChangeArrowheads="1"/>
          </p:cNvSpPr>
          <p:nvPr/>
        </p:nvSpPr>
        <p:spPr bwMode="auto">
          <a:xfrm>
            <a:off x="7083425" y="567213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29" name="AutoShape 102"/>
          <p:cNvSpPr>
            <a:spLocks noChangeArrowheads="1"/>
          </p:cNvSpPr>
          <p:nvPr/>
        </p:nvSpPr>
        <p:spPr bwMode="auto">
          <a:xfrm>
            <a:off x="6999288" y="5308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30" name="AutoShape 103"/>
          <p:cNvSpPr>
            <a:spLocks noChangeArrowheads="1"/>
          </p:cNvSpPr>
          <p:nvPr/>
        </p:nvSpPr>
        <p:spPr bwMode="auto">
          <a:xfrm>
            <a:off x="8088313" y="55721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59" name="AutoShape 104"/>
          <p:cNvSpPr>
            <a:spLocks noChangeArrowheads="1"/>
          </p:cNvSpPr>
          <p:nvPr/>
        </p:nvSpPr>
        <p:spPr bwMode="auto">
          <a:xfrm>
            <a:off x="4251325" y="574992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5360" name="Group 105"/>
          <p:cNvGrpSpPr>
            <a:grpSpLocks/>
          </p:cNvGrpSpPr>
          <p:nvPr/>
        </p:nvGrpSpPr>
        <p:grpSpPr bwMode="auto">
          <a:xfrm>
            <a:off x="7981950" y="3386138"/>
            <a:ext cx="412750" cy="461962"/>
            <a:chOff x="912" y="1104"/>
            <a:chExt cx="288" cy="336"/>
          </a:xfrm>
        </p:grpSpPr>
        <p:sp>
          <p:nvSpPr>
            <p:cNvPr id="32884" name="Oval 10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85" name="AutoShape 107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61" name="Group 108"/>
          <p:cNvGrpSpPr>
            <a:grpSpLocks/>
          </p:cNvGrpSpPr>
          <p:nvPr/>
        </p:nvGrpSpPr>
        <p:grpSpPr bwMode="auto">
          <a:xfrm>
            <a:off x="4267200" y="2014538"/>
            <a:ext cx="411163" cy="461962"/>
            <a:chOff x="1728" y="1200"/>
            <a:chExt cx="288" cy="336"/>
          </a:xfrm>
        </p:grpSpPr>
        <p:sp>
          <p:nvSpPr>
            <p:cNvPr id="32882" name="Oval 10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83" name="AutoShape 110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62" name="Group 111"/>
          <p:cNvGrpSpPr>
            <a:grpSpLocks/>
          </p:cNvGrpSpPr>
          <p:nvPr/>
        </p:nvGrpSpPr>
        <p:grpSpPr bwMode="auto">
          <a:xfrm>
            <a:off x="7029450" y="3481388"/>
            <a:ext cx="412750" cy="461962"/>
            <a:chOff x="912" y="1104"/>
            <a:chExt cx="288" cy="336"/>
          </a:xfrm>
        </p:grpSpPr>
        <p:sp>
          <p:nvSpPr>
            <p:cNvPr id="32880" name="Oval 112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81" name="AutoShape 113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63" name="Group 114"/>
          <p:cNvGrpSpPr>
            <a:grpSpLocks/>
          </p:cNvGrpSpPr>
          <p:nvPr/>
        </p:nvGrpSpPr>
        <p:grpSpPr bwMode="auto">
          <a:xfrm>
            <a:off x="7215188" y="2870200"/>
            <a:ext cx="411162" cy="461963"/>
            <a:chOff x="912" y="1104"/>
            <a:chExt cx="288" cy="336"/>
          </a:xfrm>
        </p:grpSpPr>
        <p:sp>
          <p:nvSpPr>
            <p:cNvPr id="32878" name="Oval 11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79" name="AutoShape 116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64" name="Group 117"/>
          <p:cNvGrpSpPr>
            <a:grpSpLocks/>
          </p:cNvGrpSpPr>
          <p:nvPr/>
        </p:nvGrpSpPr>
        <p:grpSpPr bwMode="auto">
          <a:xfrm>
            <a:off x="6927850" y="2297113"/>
            <a:ext cx="411163" cy="461962"/>
            <a:chOff x="912" y="1104"/>
            <a:chExt cx="288" cy="336"/>
          </a:xfrm>
        </p:grpSpPr>
        <p:sp>
          <p:nvSpPr>
            <p:cNvPr id="32876" name="Oval 118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77" name="AutoShape 119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2837" name="AutoShape 126"/>
          <p:cNvSpPr>
            <a:spLocks noChangeArrowheads="1"/>
          </p:cNvSpPr>
          <p:nvPr/>
        </p:nvSpPr>
        <p:spPr bwMode="auto">
          <a:xfrm>
            <a:off x="7059613" y="431323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38" name="AutoShape 128"/>
          <p:cNvSpPr>
            <a:spLocks noChangeArrowheads="1"/>
          </p:cNvSpPr>
          <p:nvPr/>
        </p:nvSpPr>
        <p:spPr bwMode="auto">
          <a:xfrm>
            <a:off x="8218488" y="52673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39" name="AutoShape 129"/>
          <p:cNvSpPr>
            <a:spLocks noChangeArrowheads="1"/>
          </p:cNvSpPr>
          <p:nvPr/>
        </p:nvSpPr>
        <p:spPr bwMode="auto">
          <a:xfrm>
            <a:off x="8324850" y="42926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0" name="AutoShape 130"/>
          <p:cNvSpPr>
            <a:spLocks noChangeArrowheads="1"/>
          </p:cNvSpPr>
          <p:nvPr/>
        </p:nvSpPr>
        <p:spPr bwMode="auto">
          <a:xfrm>
            <a:off x="6908800" y="464343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1" name="AutoShape 132"/>
          <p:cNvSpPr>
            <a:spLocks noChangeArrowheads="1"/>
          </p:cNvSpPr>
          <p:nvPr/>
        </p:nvSpPr>
        <p:spPr bwMode="auto">
          <a:xfrm>
            <a:off x="7512050" y="484187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5370" name="Group 133"/>
          <p:cNvGrpSpPr>
            <a:grpSpLocks/>
          </p:cNvGrpSpPr>
          <p:nvPr/>
        </p:nvGrpSpPr>
        <p:grpSpPr bwMode="auto">
          <a:xfrm>
            <a:off x="3956050" y="3132138"/>
            <a:ext cx="411163" cy="461962"/>
            <a:chOff x="1728" y="1200"/>
            <a:chExt cx="288" cy="336"/>
          </a:xfrm>
        </p:grpSpPr>
        <p:sp>
          <p:nvSpPr>
            <p:cNvPr id="32874" name="Oval 13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75" name="AutoShape 135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2843" name="AutoShape 136"/>
          <p:cNvSpPr>
            <a:spLocks noChangeArrowheads="1"/>
          </p:cNvSpPr>
          <p:nvPr/>
        </p:nvSpPr>
        <p:spPr bwMode="auto">
          <a:xfrm>
            <a:off x="6084888" y="50038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4" name="AutoShape 137"/>
          <p:cNvSpPr>
            <a:spLocks noChangeArrowheads="1"/>
          </p:cNvSpPr>
          <p:nvPr/>
        </p:nvSpPr>
        <p:spPr bwMode="auto">
          <a:xfrm>
            <a:off x="7088188" y="48656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5" name="AutoShape 138"/>
          <p:cNvSpPr>
            <a:spLocks noChangeArrowheads="1"/>
          </p:cNvSpPr>
          <p:nvPr/>
        </p:nvSpPr>
        <p:spPr bwMode="auto">
          <a:xfrm>
            <a:off x="7748588" y="54959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6" name="AutoShape 139"/>
          <p:cNvSpPr>
            <a:spLocks noChangeArrowheads="1"/>
          </p:cNvSpPr>
          <p:nvPr/>
        </p:nvSpPr>
        <p:spPr bwMode="auto">
          <a:xfrm>
            <a:off x="7824788" y="59182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7" name="AutoShape 140"/>
          <p:cNvSpPr>
            <a:spLocks noChangeArrowheads="1"/>
          </p:cNvSpPr>
          <p:nvPr/>
        </p:nvSpPr>
        <p:spPr bwMode="auto">
          <a:xfrm>
            <a:off x="6611938" y="44973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8" name="AutoShape 144"/>
          <p:cNvSpPr>
            <a:spLocks noChangeArrowheads="1"/>
          </p:cNvSpPr>
          <p:nvPr/>
        </p:nvSpPr>
        <p:spPr bwMode="auto">
          <a:xfrm>
            <a:off x="6653213" y="5586413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49" name="AutoShape 146"/>
          <p:cNvSpPr>
            <a:spLocks noChangeArrowheads="1"/>
          </p:cNvSpPr>
          <p:nvPr/>
        </p:nvSpPr>
        <p:spPr bwMode="auto">
          <a:xfrm>
            <a:off x="6386513" y="53689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0" name="AutoShape 149"/>
          <p:cNvSpPr>
            <a:spLocks noChangeArrowheads="1"/>
          </p:cNvSpPr>
          <p:nvPr/>
        </p:nvSpPr>
        <p:spPr bwMode="auto">
          <a:xfrm>
            <a:off x="8223250" y="498792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1" name="AutoShape 150"/>
          <p:cNvSpPr>
            <a:spLocks noChangeArrowheads="1"/>
          </p:cNvSpPr>
          <p:nvPr/>
        </p:nvSpPr>
        <p:spPr bwMode="auto">
          <a:xfrm>
            <a:off x="7512050" y="43815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2" name="AutoShape 154"/>
          <p:cNvSpPr>
            <a:spLocks noChangeArrowheads="1"/>
          </p:cNvSpPr>
          <p:nvPr/>
        </p:nvSpPr>
        <p:spPr bwMode="auto">
          <a:xfrm>
            <a:off x="6429375" y="609123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3" name="AutoShape 155"/>
          <p:cNvSpPr>
            <a:spLocks noChangeArrowheads="1"/>
          </p:cNvSpPr>
          <p:nvPr/>
        </p:nvSpPr>
        <p:spPr bwMode="auto">
          <a:xfrm>
            <a:off x="6353175" y="4702175"/>
            <a:ext cx="274638" cy="328613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4" name="AutoShape 156"/>
          <p:cNvSpPr>
            <a:spLocks noChangeArrowheads="1"/>
          </p:cNvSpPr>
          <p:nvPr/>
        </p:nvSpPr>
        <p:spPr bwMode="auto">
          <a:xfrm>
            <a:off x="6589713" y="499745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5" name="AutoShape 157"/>
          <p:cNvSpPr>
            <a:spLocks noChangeArrowheads="1"/>
          </p:cNvSpPr>
          <p:nvPr/>
        </p:nvSpPr>
        <p:spPr bwMode="auto">
          <a:xfrm>
            <a:off x="7866063" y="444023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6" name="AutoShape 159"/>
          <p:cNvSpPr>
            <a:spLocks noChangeArrowheads="1"/>
          </p:cNvSpPr>
          <p:nvPr/>
        </p:nvSpPr>
        <p:spPr bwMode="auto">
          <a:xfrm>
            <a:off x="5856288" y="56134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85" name="AutoShape 160"/>
          <p:cNvSpPr>
            <a:spLocks noChangeArrowheads="1"/>
          </p:cNvSpPr>
          <p:nvPr/>
        </p:nvSpPr>
        <p:spPr bwMode="auto">
          <a:xfrm>
            <a:off x="3117850" y="5513388"/>
            <a:ext cx="274638" cy="328612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2858" name="AutoShape 162"/>
          <p:cNvSpPr>
            <a:spLocks noChangeArrowheads="1"/>
          </p:cNvSpPr>
          <p:nvPr/>
        </p:nvSpPr>
        <p:spPr bwMode="auto">
          <a:xfrm>
            <a:off x="5556250" y="60706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59" name="AutoShape 165"/>
          <p:cNvSpPr>
            <a:spLocks noChangeArrowheads="1"/>
          </p:cNvSpPr>
          <p:nvPr/>
        </p:nvSpPr>
        <p:spPr bwMode="auto">
          <a:xfrm>
            <a:off x="5440363" y="56403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60" name="AutoShape 166"/>
          <p:cNvSpPr>
            <a:spLocks noChangeArrowheads="1"/>
          </p:cNvSpPr>
          <p:nvPr/>
        </p:nvSpPr>
        <p:spPr bwMode="auto">
          <a:xfrm>
            <a:off x="5522913" y="52451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61" name="AutoShape 167"/>
          <p:cNvSpPr>
            <a:spLocks noChangeArrowheads="1"/>
          </p:cNvSpPr>
          <p:nvPr/>
        </p:nvSpPr>
        <p:spPr bwMode="auto">
          <a:xfrm>
            <a:off x="7426325" y="6234113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862" name="AutoShape 172"/>
          <p:cNvSpPr>
            <a:spLocks noChangeArrowheads="1"/>
          </p:cNvSpPr>
          <p:nvPr/>
        </p:nvSpPr>
        <p:spPr bwMode="auto">
          <a:xfrm>
            <a:off x="5618163" y="4887913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91" name="AutoShape 173"/>
          <p:cNvSpPr>
            <a:spLocks noChangeArrowheads="1"/>
          </p:cNvSpPr>
          <p:nvPr/>
        </p:nvSpPr>
        <p:spPr bwMode="auto">
          <a:xfrm>
            <a:off x="4986338" y="49371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5392" name="Group 174"/>
          <p:cNvGrpSpPr>
            <a:grpSpLocks/>
          </p:cNvGrpSpPr>
          <p:nvPr/>
        </p:nvGrpSpPr>
        <p:grpSpPr bwMode="auto">
          <a:xfrm>
            <a:off x="5626100" y="2827338"/>
            <a:ext cx="411163" cy="461962"/>
            <a:chOff x="912" y="1104"/>
            <a:chExt cx="288" cy="336"/>
          </a:xfrm>
        </p:grpSpPr>
        <p:sp>
          <p:nvSpPr>
            <p:cNvPr id="32872" name="Oval 17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73" name="AutoShape 176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93" name="Group 177"/>
          <p:cNvGrpSpPr>
            <a:grpSpLocks/>
          </p:cNvGrpSpPr>
          <p:nvPr/>
        </p:nvGrpSpPr>
        <p:grpSpPr bwMode="auto">
          <a:xfrm>
            <a:off x="3100388" y="2487613"/>
            <a:ext cx="411162" cy="461962"/>
            <a:chOff x="1728" y="1200"/>
            <a:chExt cx="288" cy="336"/>
          </a:xfrm>
        </p:grpSpPr>
        <p:sp>
          <p:nvSpPr>
            <p:cNvPr id="32870" name="Oval 178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871" name="AutoShape 179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5394" name="AutoShape 206"/>
          <p:cNvSpPr>
            <a:spLocks noChangeArrowheads="1"/>
          </p:cNvSpPr>
          <p:nvPr/>
        </p:nvSpPr>
        <p:spPr bwMode="auto">
          <a:xfrm>
            <a:off x="4473575" y="48895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5395" name="AutoShape 207"/>
          <p:cNvSpPr>
            <a:spLocks noChangeArrowheads="1"/>
          </p:cNvSpPr>
          <p:nvPr/>
        </p:nvSpPr>
        <p:spPr bwMode="auto">
          <a:xfrm>
            <a:off x="4778375" y="54356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5396" name="AutoShape 208"/>
          <p:cNvSpPr>
            <a:spLocks noChangeArrowheads="1"/>
          </p:cNvSpPr>
          <p:nvPr/>
        </p:nvSpPr>
        <p:spPr bwMode="auto">
          <a:xfrm>
            <a:off x="3490913" y="4927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3919538" y="3894138"/>
            <a:ext cx="2557462" cy="830262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Correct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App 3"/>
              <p:cNvGraphicFramePr>
                <a:graphicFrameLocks noGrp="1"/>
              </p:cNvGraphicFramePr>
              <p:nvPr/>
            </p:nvGraphicFramePr>
            <p:xfrm>
              <a:off x="0" y="857250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App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857250"/>
                <a:ext cx="9144000" cy="51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13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App 3"/>
              <p:cNvGraphicFramePr>
                <a:graphicFrameLocks noGrp="1"/>
              </p:cNvGraphicFramePr>
              <p:nvPr/>
            </p:nvGraphicFramePr>
            <p:xfrm>
              <a:off x="0" y="857250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App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857250"/>
                <a:ext cx="9144000" cy="51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07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Green marble"/>
          <p:cNvSpPr txBox="1">
            <a:spLocks noChangeArrowheads="1"/>
          </p:cNvSpPr>
          <p:nvPr/>
        </p:nvSpPr>
        <p:spPr bwMode="auto">
          <a:xfrm>
            <a:off x="1611313" y="76200"/>
            <a:ext cx="5932487" cy="53340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latin typeface="Arial" charset="0"/>
              </a:rPr>
              <a:t>Observation Bias (Information Bias)</a:t>
            </a:r>
            <a:endParaRPr lang="en-US" sz="2800" b="1" dirty="0" smtClean="0">
              <a:latin typeface="Arial" charset="0"/>
            </a:endParaRPr>
          </a:p>
        </p:txBody>
      </p:sp>
      <p:sp>
        <p:nvSpPr>
          <p:cNvPr id="56323" name="Rectangle 3"/>
          <p:cNvSpPr txBox="1">
            <a:spLocks noChangeArrowheads="1"/>
          </p:cNvSpPr>
          <p:nvPr/>
        </p:nvSpPr>
        <p:spPr bwMode="auto">
          <a:xfrm>
            <a:off x="109538" y="609600"/>
            <a:ext cx="8805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5100"/>
                    </a:gs>
                    <a:gs pos="100000">
                      <a:schemeClr val="accent2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rgbClr val="00FF99"/>
              </a:buClr>
              <a:buSzPct val="130000"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Biased measure of association due to incorrect categorization.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143000"/>
          <a:ext cx="8153400" cy="5557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2895600"/>
                <a:gridCol w="3200401"/>
              </a:tblGrid>
              <a:tr h="45724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Diseased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Not Diseased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50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Exposed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08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Not Exposed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342" name="AutoShape 2"/>
          <p:cNvSpPr>
            <a:spLocks noChangeArrowheads="1"/>
          </p:cNvSpPr>
          <p:nvPr/>
        </p:nvSpPr>
        <p:spPr bwMode="auto">
          <a:xfrm>
            <a:off x="3798888" y="56403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343" name="AutoShape 3"/>
          <p:cNvSpPr>
            <a:spLocks noChangeArrowheads="1"/>
          </p:cNvSpPr>
          <p:nvPr/>
        </p:nvSpPr>
        <p:spPr bwMode="auto">
          <a:xfrm>
            <a:off x="3032125" y="486568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6344" name="Group 4"/>
          <p:cNvGrpSpPr>
            <a:grpSpLocks/>
          </p:cNvGrpSpPr>
          <p:nvPr/>
        </p:nvGrpSpPr>
        <p:grpSpPr bwMode="auto">
          <a:xfrm>
            <a:off x="7612063" y="3157538"/>
            <a:ext cx="411162" cy="460375"/>
            <a:chOff x="912" y="1104"/>
            <a:chExt cx="288" cy="336"/>
          </a:xfrm>
        </p:grpSpPr>
        <p:sp>
          <p:nvSpPr>
            <p:cNvPr id="33995" name="Oval 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96" name="AutoShape 6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45" name="Group 7"/>
          <p:cNvGrpSpPr>
            <a:grpSpLocks/>
          </p:cNvGrpSpPr>
          <p:nvPr/>
        </p:nvGrpSpPr>
        <p:grpSpPr bwMode="auto">
          <a:xfrm>
            <a:off x="3806825" y="1751013"/>
            <a:ext cx="411163" cy="461962"/>
            <a:chOff x="1728" y="1200"/>
            <a:chExt cx="288" cy="336"/>
          </a:xfrm>
        </p:grpSpPr>
        <p:sp>
          <p:nvSpPr>
            <p:cNvPr id="33993" name="Oval 8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94" name="AutoShape 9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46" name="Group 10"/>
          <p:cNvGrpSpPr>
            <a:grpSpLocks/>
          </p:cNvGrpSpPr>
          <p:nvPr/>
        </p:nvGrpSpPr>
        <p:grpSpPr bwMode="auto">
          <a:xfrm>
            <a:off x="2914650" y="5940425"/>
            <a:ext cx="411163" cy="461963"/>
            <a:chOff x="912" y="1104"/>
            <a:chExt cx="288" cy="336"/>
          </a:xfrm>
        </p:grpSpPr>
        <p:sp>
          <p:nvSpPr>
            <p:cNvPr id="33991" name="Oval 11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92" name="AutoShape 12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47" name="Group 13"/>
          <p:cNvGrpSpPr>
            <a:grpSpLocks/>
          </p:cNvGrpSpPr>
          <p:nvPr/>
        </p:nvGrpSpPr>
        <p:grpSpPr bwMode="auto">
          <a:xfrm>
            <a:off x="6045200" y="2000250"/>
            <a:ext cx="411163" cy="461963"/>
            <a:chOff x="912" y="1104"/>
            <a:chExt cx="288" cy="336"/>
          </a:xfrm>
        </p:grpSpPr>
        <p:sp>
          <p:nvSpPr>
            <p:cNvPr id="33989" name="Oval 14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90" name="AutoShape 15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48" name="Group 16"/>
          <p:cNvGrpSpPr>
            <a:grpSpLocks/>
          </p:cNvGrpSpPr>
          <p:nvPr/>
        </p:nvGrpSpPr>
        <p:grpSpPr bwMode="auto">
          <a:xfrm>
            <a:off x="6300788" y="2487613"/>
            <a:ext cx="411162" cy="461962"/>
            <a:chOff x="912" y="1104"/>
            <a:chExt cx="288" cy="336"/>
          </a:xfrm>
        </p:grpSpPr>
        <p:sp>
          <p:nvSpPr>
            <p:cNvPr id="33987" name="Oval 17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88" name="AutoShape 18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49" name="Group 25"/>
          <p:cNvGrpSpPr>
            <a:grpSpLocks/>
          </p:cNvGrpSpPr>
          <p:nvPr/>
        </p:nvGrpSpPr>
        <p:grpSpPr bwMode="auto">
          <a:xfrm>
            <a:off x="4718050" y="1916113"/>
            <a:ext cx="412750" cy="460375"/>
            <a:chOff x="1728" y="1200"/>
            <a:chExt cx="288" cy="336"/>
          </a:xfrm>
        </p:grpSpPr>
        <p:sp>
          <p:nvSpPr>
            <p:cNvPr id="33985" name="Oval 26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86" name="AutoShape 27"/>
            <p:cNvSpPr>
              <a:spLocks noChangeArrowheads="1"/>
            </p:cNvSpPr>
            <p:nvPr/>
          </p:nvSpPr>
          <p:spPr bwMode="auto">
            <a:xfrm>
              <a:off x="1776" y="1248"/>
              <a:ext cx="194" cy="241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50" name="Group 28"/>
          <p:cNvGrpSpPr>
            <a:grpSpLocks/>
          </p:cNvGrpSpPr>
          <p:nvPr/>
        </p:nvGrpSpPr>
        <p:grpSpPr bwMode="auto">
          <a:xfrm>
            <a:off x="3387725" y="2006600"/>
            <a:ext cx="411163" cy="461963"/>
            <a:chOff x="1728" y="1200"/>
            <a:chExt cx="288" cy="336"/>
          </a:xfrm>
        </p:grpSpPr>
        <p:sp>
          <p:nvSpPr>
            <p:cNvPr id="33983" name="Oval 2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84" name="AutoShape 30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3823" name="AutoShape 31"/>
          <p:cNvSpPr>
            <a:spLocks noChangeArrowheads="1"/>
          </p:cNvSpPr>
          <p:nvPr/>
        </p:nvSpPr>
        <p:spPr bwMode="auto">
          <a:xfrm>
            <a:off x="7304088" y="460533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24" name="AutoShape 33"/>
          <p:cNvSpPr>
            <a:spLocks noChangeArrowheads="1"/>
          </p:cNvSpPr>
          <p:nvPr/>
        </p:nvSpPr>
        <p:spPr bwMode="auto">
          <a:xfrm>
            <a:off x="6008688" y="61468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25" name="AutoShape 35"/>
          <p:cNvSpPr>
            <a:spLocks noChangeArrowheads="1"/>
          </p:cNvSpPr>
          <p:nvPr/>
        </p:nvSpPr>
        <p:spPr bwMode="auto">
          <a:xfrm>
            <a:off x="8218488" y="4546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54" name="AutoShape 36"/>
          <p:cNvSpPr>
            <a:spLocks noChangeArrowheads="1"/>
          </p:cNvSpPr>
          <p:nvPr/>
        </p:nvSpPr>
        <p:spPr bwMode="auto">
          <a:xfrm>
            <a:off x="3535363" y="59531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3827" name="AutoShape 37"/>
          <p:cNvSpPr>
            <a:spLocks noChangeArrowheads="1"/>
          </p:cNvSpPr>
          <p:nvPr/>
        </p:nvSpPr>
        <p:spPr bwMode="auto">
          <a:xfrm>
            <a:off x="7380288" y="51562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6356" name="Group 38"/>
          <p:cNvGrpSpPr>
            <a:grpSpLocks/>
          </p:cNvGrpSpPr>
          <p:nvPr/>
        </p:nvGrpSpPr>
        <p:grpSpPr bwMode="auto">
          <a:xfrm>
            <a:off x="2755900" y="4465638"/>
            <a:ext cx="412750" cy="461962"/>
            <a:chOff x="1728" y="1200"/>
            <a:chExt cx="288" cy="336"/>
          </a:xfrm>
        </p:grpSpPr>
        <p:sp>
          <p:nvSpPr>
            <p:cNvPr id="33981" name="Oval 3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82" name="AutoShape 40"/>
            <p:cNvSpPr>
              <a:spLocks noChangeArrowheads="1"/>
            </p:cNvSpPr>
            <p:nvPr/>
          </p:nvSpPr>
          <p:spPr bwMode="auto">
            <a:xfrm>
              <a:off x="1776" y="1248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6357" name="AutoShape 42"/>
          <p:cNvSpPr>
            <a:spLocks noChangeArrowheads="1"/>
          </p:cNvSpPr>
          <p:nvPr/>
        </p:nvSpPr>
        <p:spPr bwMode="auto">
          <a:xfrm>
            <a:off x="4098925" y="52705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6358" name="Group 43"/>
          <p:cNvGrpSpPr>
            <a:grpSpLocks/>
          </p:cNvGrpSpPr>
          <p:nvPr/>
        </p:nvGrpSpPr>
        <p:grpSpPr bwMode="auto">
          <a:xfrm>
            <a:off x="4424363" y="2413000"/>
            <a:ext cx="412750" cy="461963"/>
            <a:chOff x="912" y="1104"/>
            <a:chExt cx="288" cy="336"/>
          </a:xfrm>
        </p:grpSpPr>
        <p:sp>
          <p:nvSpPr>
            <p:cNvPr id="33979" name="Oval 44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80" name="AutoShape 45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59" name="Group 46"/>
          <p:cNvGrpSpPr>
            <a:grpSpLocks/>
          </p:cNvGrpSpPr>
          <p:nvPr/>
        </p:nvGrpSpPr>
        <p:grpSpPr bwMode="auto">
          <a:xfrm>
            <a:off x="6753225" y="2970213"/>
            <a:ext cx="411163" cy="461962"/>
            <a:chOff x="912" y="1104"/>
            <a:chExt cx="288" cy="336"/>
          </a:xfrm>
        </p:grpSpPr>
        <p:sp>
          <p:nvSpPr>
            <p:cNvPr id="33977" name="Oval 47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78" name="AutoShape 48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60" name="Group 49"/>
          <p:cNvGrpSpPr>
            <a:grpSpLocks/>
          </p:cNvGrpSpPr>
          <p:nvPr/>
        </p:nvGrpSpPr>
        <p:grpSpPr bwMode="auto">
          <a:xfrm>
            <a:off x="6543675" y="3416300"/>
            <a:ext cx="411163" cy="460375"/>
            <a:chOff x="912" y="1104"/>
            <a:chExt cx="288" cy="336"/>
          </a:xfrm>
        </p:grpSpPr>
        <p:sp>
          <p:nvSpPr>
            <p:cNvPr id="33975" name="Oval 50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76" name="AutoShape 51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61" name="Group 52"/>
          <p:cNvGrpSpPr>
            <a:grpSpLocks/>
          </p:cNvGrpSpPr>
          <p:nvPr/>
        </p:nvGrpSpPr>
        <p:grpSpPr bwMode="auto">
          <a:xfrm>
            <a:off x="7929563" y="2751138"/>
            <a:ext cx="411162" cy="461962"/>
            <a:chOff x="912" y="1104"/>
            <a:chExt cx="288" cy="336"/>
          </a:xfrm>
        </p:grpSpPr>
        <p:sp>
          <p:nvSpPr>
            <p:cNvPr id="33973" name="Oval 53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74" name="AutoShape 54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62" name="Group 55"/>
          <p:cNvGrpSpPr>
            <a:grpSpLocks/>
          </p:cNvGrpSpPr>
          <p:nvPr/>
        </p:nvGrpSpPr>
        <p:grpSpPr bwMode="auto">
          <a:xfrm>
            <a:off x="6154738" y="2970213"/>
            <a:ext cx="411162" cy="461962"/>
            <a:chOff x="912" y="1104"/>
            <a:chExt cx="288" cy="336"/>
          </a:xfrm>
        </p:grpSpPr>
        <p:sp>
          <p:nvSpPr>
            <p:cNvPr id="33971" name="Oval 5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72" name="AutoShape 57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63" name="Group 58"/>
          <p:cNvGrpSpPr>
            <a:grpSpLocks/>
          </p:cNvGrpSpPr>
          <p:nvPr/>
        </p:nvGrpSpPr>
        <p:grpSpPr bwMode="auto">
          <a:xfrm>
            <a:off x="7867650" y="6167438"/>
            <a:ext cx="411163" cy="461962"/>
            <a:chOff x="912" y="1104"/>
            <a:chExt cx="288" cy="336"/>
          </a:xfrm>
        </p:grpSpPr>
        <p:sp>
          <p:nvSpPr>
            <p:cNvPr id="33969" name="Oval 59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70" name="AutoShape 60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64" name="Group 61"/>
          <p:cNvGrpSpPr>
            <a:grpSpLocks/>
          </p:cNvGrpSpPr>
          <p:nvPr/>
        </p:nvGrpSpPr>
        <p:grpSpPr bwMode="auto">
          <a:xfrm>
            <a:off x="4641850" y="2827338"/>
            <a:ext cx="411163" cy="461962"/>
            <a:chOff x="1728" y="1200"/>
            <a:chExt cx="288" cy="336"/>
          </a:xfrm>
        </p:grpSpPr>
        <p:sp>
          <p:nvSpPr>
            <p:cNvPr id="33967" name="Oval 62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68" name="AutoShape 63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3837" name="AutoShape 66"/>
          <p:cNvSpPr>
            <a:spLocks noChangeArrowheads="1"/>
          </p:cNvSpPr>
          <p:nvPr/>
        </p:nvSpPr>
        <p:spPr bwMode="auto">
          <a:xfrm>
            <a:off x="7011988" y="609123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38" name="AutoShape 67"/>
          <p:cNvSpPr>
            <a:spLocks noChangeArrowheads="1"/>
          </p:cNvSpPr>
          <p:nvPr/>
        </p:nvSpPr>
        <p:spPr bwMode="auto">
          <a:xfrm>
            <a:off x="6618288" y="58420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39" name="AutoShape 68"/>
          <p:cNvSpPr>
            <a:spLocks noChangeArrowheads="1"/>
          </p:cNvSpPr>
          <p:nvPr/>
        </p:nvSpPr>
        <p:spPr bwMode="auto">
          <a:xfrm>
            <a:off x="7380288" y="58420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40" name="AutoShape 69"/>
          <p:cNvSpPr>
            <a:spLocks noChangeArrowheads="1"/>
          </p:cNvSpPr>
          <p:nvPr/>
        </p:nvSpPr>
        <p:spPr bwMode="auto">
          <a:xfrm>
            <a:off x="6202363" y="573087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6369" name="Group 71"/>
          <p:cNvGrpSpPr>
            <a:grpSpLocks/>
          </p:cNvGrpSpPr>
          <p:nvPr/>
        </p:nvGrpSpPr>
        <p:grpSpPr bwMode="auto">
          <a:xfrm>
            <a:off x="2963863" y="1724025"/>
            <a:ext cx="411162" cy="461963"/>
            <a:chOff x="1728" y="1200"/>
            <a:chExt cx="288" cy="336"/>
          </a:xfrm>
        </p:grpSpPr>
        <p:sp>
          <p:nvSpPr>
            <p:cNvPr id="33965" name="Oval 72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66" name="AutoShape 73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6370" name="AutoShape 74"/>
          <p:cNvSpPr>
            <a:spLocks noChangeArrowheads="1"/>
          </p:cNvSpPr>
          <p:nvPr/>
        </p:nvSpPr>
        <p:spPr bwMode="auto">
          <a:xfrm>
            <a:off x="3490913" y="5343525"/>
            <a:ext cx="274637" cy="32861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6371" name="Group 75"/>
          <p:cNvGrpSpPr>
            <a:grpSpLocks/>
          </p:cNvGrpSpPr>
          <p:nvPr/>
        </p:nvGrpSpPr>
        <p:grpSpPr bwMode="auto">
          <a:xfrm>
            <a:off x="7358063" y="2293938"/>
            <a:ext cx="411162" cy="461962"/>
            <a:chOff x="912" y="1104"/>
            <a:chExt cx="288" cy="336"/>
          </a:xfrm>
        </p:grpSpPr>
        <p:sp>
          <p:nvSpPr>
            <p:cNvPr id="33963" name="Oval 7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64" name="AutoShape 77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72" name="Group 78"/>
          <p:cNvGrpSpPr>
            <a:grpSpLocks/>
          </p:cNvGrpSpPr>
          <p:nvPr/>
        </p:nvGrpSpPr>
        <p:grpSpPr bwMode="auto">
          <a:xfrm>
            <a:off x="3738563" y="2506663"/>
            <a:ext cx="411162" cy="461962"/>
            <a:chOff x="1728" y="1200"/>
            <a:chExt cx="288" cy="336"/>
          </a:xfrm>
        </p:grpSpPr>
        <p:sp>
          <p:nvSpPr>
            <p:cNvPr id="33961" name="Oval 7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62" name="AutoShape 80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33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73" name="Group 84"/>
          <p:cNvGrpSpPr>
            <a:grpSpLocks/>
          </p:cNvGrpSpPr>
          <p:nvPr/>
        </p:nvGrpSpPr>
        <p:grpSpPr bwMode="auto">
          <a:xfrm>
            <a:off x="7807325" y="2214563"/>
            <a:ext cx="411163" cy="460375"/>
            <a:chOff x="912" y="1104"/>
            <a:chExt cx="288" cy="336"/>
          </a:xfrm>
        </p:grpSpPr>
        <p:sp>
          <p:nvSpPr>
            <p:cNvPr id="33959" name="Oval 8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60" name="AutoShape 86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74" name="Group 87"/>
          <p:cNvGrpSpPr>
            <a:grpSpLocks/>
          </p:cNvGrpSpPr>
          <p:nvPr/>
        </p:nvGrpSpPr>
        <p:grpSpPr bwMode="auto">
          <a:xfrm>
            <a:off x="5694363" y="4733925"/>
            <a:ext cx="409575" cy="461963"/>
            <a:chOff x="912" y="1104"/>
            <a:chExt cx="288" cy="336"/>
          </a:xfrm>
        </p:grpSpPr>
        <p:sp>
          <p:nvSpPr>
            <p:cNvPr id="33957" name="Oval 88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58" name="AutoShape 89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75" name="Group 90"/>
          <p:cNvGrpSpPr>
            <a:grpSpLocks/>
          </p:cNvGrpSpPr>
          <p:nvPr/>
        </p:nvGrpSpPr>
        <p:grpSpPr bwMode="auto">
          <a:xfrm>
            <a:off x="5710238" y="2325688"/>
            <a:ext cx="411162" cy="461962"/>
            <a:chOff x="912" y="1104"/>
            <a:chExt cx="288" cy="336"/>
          </a:xfrm>
        </p:grpSpPr>
        <p:sp>
          <p:nvSpPr>
            <p:cNvPr id="33955" name="Oval 91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56" name="AutoShape 92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76" name="Group 93"/>
          <p:cNvGrpSpPr>
            <a:grpSpLocks/>
          </p:cNvGrpSpPr>
          <p:nvPr/>
        </p:nvGrpSpPr>
        <p:grpSpPr bwMode="auto">
          <a:xfrm>
            <a:off x="2706688" y="5124450"/>
            <a:ext cx="411162" cy="461963"/>
            <a:chOff x="1728" y="1200"/>
            <a:chExt cx="288" cy="336"/>
          </a:xfrm>
        </p:grpSpPr>
        <p:sp>
          <p:nvSpPr>
            <p:cNvPr id="33953" name="Oval 9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54" name="AutoShape 95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3849" name="AutoShape 96"/>
          <p:cNvSpPr>
            <a:spLocks noChangeArrowheads="1"/>
          </p:cNvSpPr>
          <p:nvPr/>
        </p:nvSpPr>
        <p:spPr bwMode="auto">
          <a:xfrm>
            <a:off x="6130925" y="540067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50" name="AutoShape 98"/>
          <p:cNvSpPr>
            <a:spLocks noChangeArrowheads="1"/>
          </p:cNvSpPr>
          <p:nvPr/>
        </p:nvSpPr>
        <p:spPr bwMode="auto">
          <a:xfrm>
            <a:off x="7837488" y="4927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51" name="AutoShape 99"/>
          <p:cNvSpPr>
            <a:spLocks noChangeArrowheads="1"/>
          </p:cNvSpPr>
          <p:nvPr/>
        </p:nvSpPr>
        <p:spPr bwMode="auto">
          <a:xfrm>
            <a:off x="8239125" y="6043613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52" name="AutoShape 100"/>
          <p:cNvSpPr>
            <a:spLocks noChangeArrowheads="1"/>
          </p:cNvSpPr>
          <p:nvPr/>
        </p:nvSpPr>
        <p:spPr bwMode="auto">
          <a:xfrm>
            <a:off x="7083425" y="567213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53" name="AutoShape 102"/>
          <p:cNvSpPr>
            <a:spLocks noChangeArrowheads="1"/>
          </p:cNvSpPr>
          <p:nvPr/>
        </p:nvSpPr>
        <p:spPr bwMode="auto">
          <a:xfrm>
            <a:off x="6999288" y="5308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54" name="AutoShape 103"/>
          <p:cNvSpPr>
            <a:spLocks noChangeArrowheads="1"/>
          </p:cNvSpPr>
          <p:nvPr/>
        </p:nvSpPr>
        <p:spPr bwMode="auto">
          <a:xfrm>
            <a:off x="8088313" y="55721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83" name="AutoShape 104"/>
          <p:cNvSpPr>
            <a:spLocks noChangeArrowheads="1"/>
          </p:cNvSpPr>
          <p:nvPr/>
        </p:nvSpPr>
        <p:spPr bwMode="auto">
          <a:xfrm>
            <a:off x="4251325" y="574992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6384" name="Group 105"/>
          <p:cNvGrpSpPr>
            <a:grpSpLocks/>
          </p:cNvGrpSpPr>
          <p:nvPr/>
        </p:nvGrpSpPr>
        <p:grpSpPr bwMode="auto">
          <a:xfrm>
            <a:off x="7981950" y="3386138"/>
            <a:ext cx="412750" cy="461962"/>
            <a:chOff x="912" y="1104"/>
            <a:chExt cx="288" cy="336"/>
          </a:xfrm>
        </p:grpSpPr>
        <p:sp>
          <p:nvSpPr>
            <p:cNvPr id="33951" name="Oval 10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52" name="AutoShape 107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85" name="Group 108"/>
          <p:cNvGrpSpPr>
            <a:grpSpLocks/>
          </p:cNvGrpSpPr>
          <p:nvPr/>
        </p:nvGrpSpPr>
        <p:grpSpPr bwMode="auto">
          <a:xfrm>
            <a:off x="4267200" y="2014538"/>
            <a:ext cx="411163" cy="461962"/>
            <a:chOff x="1728" y="1200"/>
            <a:chExt cx="288" cy="336"/>
          </a:xfrm>
        </p:grpSpPr>
        <p:sp>
          <p:nvSpPr>
            <p:cNvPr id="33949" name="Oval 10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50" name="AutoShape 110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86" name="Group 111"/>
          <p:cNvGrpSpPr>
            <a:grpSpLocks/>
          </p:cNvGrpSpPr>
          <p:nvPr/>
        </p:nvGrpSpPr>
        <p:grpSpPr bwMode="auto">
          <a:xfrm>
            <a:off x="7029450" y="3481388"/>
            <a:ext cx="412750" cy="461962"/>
            <a:chOff x="912" y="1104"/>
            <a:chExt cx="288" cy="336"/>
          </a:xfrm>
        </p:grpSpPr>
        <p:sp>
          <p:nvSpPr>
            <p:cNvPr id="33947" name="Oval 112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48" name="AutoShape 113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87" name="Group 114"/>
          <p:cNvGrpSpPr>
            <a:grpSpLocks/>
          </p:cNvGrpSpPr>
          <p:nvPr/>
        </p:nvGrpSpPr>
        <p:grpSpPr bwMode="auto">
          <a:xfrm>
            <a:off x="7215188" y="2870200"/>
            <a:ext cx="411162" cy="461963"/>
            <a:chOff x="912" y="1104"/>
            <a:chExt cx="288" cy="336"/>
          </a:xfrm>
        </p:grpSpPr>
        <p:sp>
          <p:nvSpPr>
            <p:cNvPr id="33945" name="Oval 11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46" name="AutoShape 116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88" name="Group 117"/>
          <p:cNvGrpSpPr>
            <a:grpSpLocks/>
          </p:cNvGrpSpPr>
          <p:nvPr/>
        </p:nvGrpSpPr>
        <p:grpSpPr bwMode="auto">
          <a:xfrm>
            <a:off x="6927850" y="2297113"/>
            <a:ext cx="411163" cy="461962"/>
            <a:chOff x="912" y="1104"/>
            <a:chExt cx="288" cy="336"/>
          </a:xfrm>
        </p:grpSpPr>
        <p:sp>
          <p:nvSpPr>
            <p:cNvPr id="33943" name="Oval 118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44" name="AutoShape 119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3861" name="AutoShape 126"/>
          <p:cNvSpPr>
            <a:spLocks noChangeArrowheads="1"/>
          </p:cNvSpPr>
          <p:nvPr/>
        </p:nvSpPr>
        <p:spPr bwMode="auto">
          <a:xfrm>
            <a:off x="6940550" y="398303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62" name="AutoShape 128"/>
          <p:cNvSpPr>
            <a:spLocks noChangeArrowheads="1"/>
          </p:cNvSpPr>
          <p:nvPr/>
        </p:nvSpPr>
        <p:spPr bwMode="auto">
          <a:xfrm>
            <a:off x="8218488" y="52673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63" name="AutoShape 129"/>
          <p:cNvSpPr>
            <a:spLocks noChangeArrowheads="1"/>
          </p:cNvSpPr>
          <p:nvPr/>
        </p:nvSpPr>
        <p:spPr bwMode="auto">
          <a:xfrm>
            <a:off x="6746875" y="260667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64" name="AutoShape 130"/>
          <p:cNvSpPr>
            <a:spLocks noChangeArrowheads="1"/>
          </p:cNvSpPr>
          <p:nvPr/>
        </p:nvSpPr>
        <p:spPr bwMode="auto">
          <a:xfrm>
            <a:off x="6908800" y="464343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65" name="AutoShape 132"/>
          <p:cNvSpPr>
            <a:spLocks noChangeArrowheads="1"/>
          </p:cNvSpPr>
          <p:nvPr/>
        </p:nvSpPr>
        <p:spPr bwMode="auto">
          <a:xfrm>
            <a:off x="7512050" y="484187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6394" name="Group 133"/>
          <p:cNvGrpSpPr>
            <a:grpSpLocks/>
          </p:cNvGrpSpPr>
          <p:nvPr/>
        </p:nvGrpSpPr>
        <p:grpSpPr bwMode="auto">
          <a:xfrm>
            <a:off x="6632575" y="5202238"/>
            <a:ext cx="411163" cy="460375"/>
            <a:chOff x="1728" y="1200"/>
            <a:chExt cx="288" cy="336"/>
          </a:xfrm>
        </p:grpSpPr>
        <p:sp>
          <p:nvSpPr>
            <p:cNvPr id="33941" name="Oval 13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42" name="AutoShape 135"/>
            <p:cNvSpPr>
              <a:spLocks noChangeArrowheads="1"/>
            </p:cNvSpPr>
            <p:nvPr/>
          </p:nvSpPr>
          <p:spPr bwMode="auto">
            <a:xfrm>
              <a:off x="1776" y="1248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33867" name="AutoShape 136"/>
          <p:cNvSpPr>
            <a:spLocks noChangeArrowheads="1"/>
          </p:cNvSpPr>
          <p:nvPr/>
        </p:nvSpPr>
        <p:spPr bwMode="auto">
          <a:xfrm>
            <a:off x="6084888" y="50038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68" name="AutoShape 137"/>
          <p:cNvSpPr>
            <a:spLocks noChangeArrowheads="1"/>
          </p:cNvSpPr>
          <p:nvPr/>
        </p:nvSpPr>
        <p:spPr bwMode="auto">
          <a:xfrm>
            <a:off x="7088188" y="48656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69" name="AutoShape 138"/>
          <p:cNvSpPr>
            <a:spLocks noChangeArrowheads="1"/>
          </p:cNvSpPr>
          <p:nvPr/>
        </p:nvSpPr>
        <p:spPr bwMode="auto">
          <a:xfrm>
            <a:off x="7748588" y="54959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0" name="AutoShape 139"/>
          <p:cNvSpPr>
            <a:spLocks noChangeArrowheads="1"/>
          </p:cNvSpPr>
          <p:nvPr/>
        </p:nvSpPr>
        <p:spPr bwMode="auto">
          <a:xfrm>
            <a:off x="7824788" y="59182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1" name="AutoShape 140"/>
          <p:cNvSpPr>
            <a:spLocks noChangeArrowheads="1"/>
          </p:cNvSpPr>
          <p:nvPr/>
        </p:nvSpPr>
        <p:spPr bwMode="auto">
          <a:xfrm>
            <a:off x="6611938" y="44973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2" name="AutoShape 144"/>
          <p:cNvSpPr>
            <a:spLocks noChangeArrowheads="1"/>
          </p:cNvSpPr>
          <p:nvPr/>
        </p:nvSpPr>
        <p:spPr bwMode="auto">
          <a:xfrm>
            <a:off x="6653213" y="5586413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3" name="AutoShape 146"/>
          <p:cNvSpPr>
            <a:spLocks noChangeArrowheads="1"/>
          </p:cNvSpPr>
          <p:nvPr/>
        </p:nvSpPr>
        <p:spPr bwMode="auto">
          <a:xfrm>
            <a:off x="6386513" y="53689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4" name="AutoShape 149"/>
          <p:cNvSpPr>
            <a:spLocks noChangeArrowheads="1"/>
          </p:cNvSpPr>
          <p:nvPr/>
        </p:nvSpPr>
        <p:spPr bwMode="auto">
          <a:xfrm>
            <a:off x="8223250" y="4987925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5" name="AutoShape 150"/>
          <p:cNvSpPr>
            <a:spLocks noChangeArrowheads="1"/>
          </p:cNvSpPr>
          <p:nvPr/>
        </p:nvSpPr>
        <p:spPr bwMode="auto">
          <a:xfrm>
            <a:off x="7523163" y="1782763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6" name="AutoShape 154"/>
          <p:cNvSpPr>
            <a:spLocks noChangeArrowheads="1"/>
          </p:cNvSpPr>
          <p:nvPr/>
        </p:nvSpPr>
        <p:spPr bwMode="auto">
          <a:xfrm>
            <a:off x="6429375" y="6091238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7" name="AutoShape 155"/>
          <p:cNvSpPr>
            <a:spLocks noChangeArrowheads="1"/>
          </p:cNvSpPr>
          <p:nvPr/>
        </p:nvSpPr>
        <p:spPr bwMode="auto">
          <a:xfrm>
            <a:off x="6353175" y="4702175"/>
            <a:ext cx="274638" cy="328613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8" name="AutoShape 156"/>
          <p:cNvSpPr>
            <a:spLocks noChangeArrowheads="1"/>
          </p:cNvSpPr>
          <p:nvPr/>
        </p:nvSpPr>
        <p:spPr bwMode="auto">
          <a:xfrm>
            <a:off x="6589713" y="499745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79" name="AutoShape 157"/>
          <p:cNvSpPr>
            <a:spLocks noChangeArrowheads="1"/>
          </p:cNvSpPr>
          <p:nvPr/>
        </p:nvSpPr>
        <p:spPr bwMode="auto">
          <a:xfrm>
            <a:off x="7866063" y="444023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80" name="AutoShape 159"/>
          <p:cNvSpPr>
            <a:spLocks noChangeArrowheads="1"/>
          </p:cNvSpPr>
          <p:nvPr/>
        </p:nvSpPr>
        <p:spPr bwMode="auto">
          <a:xfrm>
            <a:off x="5856288" y="56134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409" name="AutoShape 160"/>
          <p:cNvSpPr>
            <a:spLocks noChangeArrowheads="1"/>
          </p:cNvSpPr>
          <p:nvPr/>
        </p:nvSpPr>
        <p:spPr bwMode="auto">
          <a:xfrm>
            <a:off x="3117850" y="5513388"/>
            <a:ext cx="274638" cy="328612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3882" name="AutoShape 162"/>
          <p:cNvSpPr>
            <a:spLocks noChangeArrowheads="1"/>
          </p:cNvSpPr>
          <p:nvPr/>
        </p:nvSpPr>
        <p:spPr bwMode="auto">
          <a:xfrm>
            <a:off x="5556250" y="60706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83" name="AutoShape 165"/>
          <p:cNvSpPr>
            <a:spLocks noChangeArrowheads="1"/>
          </p:cNvSpPr>
          <p:nvPr/>
        </p:nvSpPr>
        <p:spPr bwMode="auto">
          <a:xfrm>
            <a:off x="5440363" y="5640388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84" name="AutoShape 166"/>
          <p:cNvSpPr>
            <a:spLocks noChangeArrowheads="1"/>
          </p:cNvSpPr>
          <p:nvPr/>
        </p:nvSpPr>
        <p:spPr bwMode="auto">
          <a:xfrm>
            <a:off x="5522913" y="52451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85" name="AutoShape 167"/>
          <p:cNvSpPr>
            <a:spLocks noChangeArrowheads="1"/>
          </p:cNvSpPr>
          <p:nvPr/>
        </p:nvSpPr>
        <p:spPr bwMode="auto">
          <a:xfrm>
            <a:off x="7426325" y="6234113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86" name="AutoShape 172"/>
          <p:cNvSpPr>
            <a:spLocks noChangeArrowheads="1"/>
          </p:cNvSpPr>
          <p:nvPr/>
        </p:nvSpPr>
        <p:spPr bwMode="auto">
          <a:xfrm>
            <a:off x="6589713" y="39624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66FF66"/>
          </a:solidFill>
          <a:ln w="1270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415" name="AutoShape 173"/>
          <p:cNvSpPr>
            <a:spLocks noChangeArrowheads="1"/>
          </p:cNvSpPr>
          <p:nvPr/>
        </p:nvSpPr>
        <p:spPr bwMode="auto">
          <a:xfrm>
            <a:off x="4986338" y="49371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6416" name="Group 174"/>
          <p:cNvGrpSpPr>
            <a:grpSpLocks/>
          </p:cNvGrpSpPr>
          <p:nvPr/>
        </p:nvGrpSpPr>
        <p:grpSpPr bwMode="auto">
          <a:xfrm>
            <a:off x="5626100" y="2827338"/>
            <a:ext cx="411163" cy="461962"/>
            <a:chOff x="912" y="1104"/>
            <a:chExt cx="288" cy="336"/>
          </a:xfrm>
        </p:grpSpPr>
        <p:sp>
          <p:nvSpPr>
            <p:cNvPr id="33939" name="Oval 17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40" name="AutoShape 176"/>
            <p:cNvSpPr>
              <a:spLocks noChangeArrowheads="1"/>
            </p:cNvSpPr>
            <p:nvPr/>
          </p:nvSpPr>
          <p:spPr bwMode="auto">
            <a:xfrm>
              <a:off x="960" y="1152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17" name="Group 177"/>
          <p:cNvGrpSpPr>
            <a:grpSpLocks/>
          </p:cNvGrpSpPr>
          <p:nvPr/>
        </p:nvGrpSpPr>
        <p:grpSpPr bwMode="auto">
          <a:xfrm>
            <a:off x="3100388" y="2487613"/>
            <a:ext cx="411162" cy="461962"/>
            <a:chOff x="1728" y="1200"/>
            <a:chExt cx="288" cy="336"/>
          </a:xfrm>
        </p:grpSpPr>
        <p:sp>
          <p:nvSpPr>
            <p:cNvPr id="33937" name="Oval 178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38" name="AutoShape 179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6418" name="AutoShape 206"/>
          <p:cNvSpPr>
            <a:spLocks noChangeArrowheads="1"/>
          </p:cNvSpPr>
          <p:nvPr/>
        </p:nvSpPr>
        <p:spPr bwMode="auto">
          <a:xfrm>
            <a:off x="6237288" y="63119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19" name="AutoShape 207"/>
          <p:cNvSpPr>
            <a:spLocks noChangeArrowheads="1"/>
          </p:cNvSpPr>
          <p:nvPr/>
        </p:nvSpPr>
        <p:spPr bwMode="auto">
          <a:xfrm>
            <a:off x="4778375" y="54356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20" name="AutoShape 208"/>
          <p:cNvSpPr>
            <a:spLocks noChangeArrowheads="1"/>
          </p:cNvSpPr>
          <p:nvPr/>
        </p:nvSpPr>
        <p:spPr bwMode="auto">
          <a:xfrm>
            <a:off x="3490913" y="4927600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3919538" y="3894138"/>
            <a:ext cx="2557462" cy="830262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Errors in Classification</a:t>
            </a:r>
          </a:p>
        </p:txBody>
      </p:sp>
      <p:grpSp>
        <p:nvGrpSpPr>
          <p:cNvPr id="56422" name="Group 38"/>
          <p:cNvGrpSpPr>
            <a:grpSpLocks/>
          </p:cNvGrpSpPr>
          <p:nvPr/>
        </p:nvGrpSpPr>
        <p:grpSpPr bwMode="auto">
          <a:xfrm>
            <a:off x="2908300" y="2971800"/>
            <a:ext cx="412750" cy="461963"/>
            <a:chOff x="1728" y="1200"/>
            <a:chExt cx="288" cy="336"/>
          </a:xfrm>
        </p:grpSpPr>
        <p:sp>
          <p:nvSpPr>
            <p:cNvPr id="33935" name="Oval 3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36" name="AutoShape 40"/>
            <p:cNvSpPr>
              <a:spLocks noChangeArrowheads="1"/>
            </p:cNvSpPr>
            <p:nvPr/>
          </p:nvSpPr>
          <p:spPr bwMode="auto">
            <a:xfrm>
              <a:off x="1776" y="1248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23" name="Group 93"/>
          <p:cNvGrpSpPr>
            <a:grpSpLocks/>
          </p:cNvGrpSpPr>
          <p:nvPr/>
        </p:nvGrpSpPr>
        <p:grpSpPr bwMode="auto">
          <a:xfrm>
            <a:off x="2859088" y="3630613"/>
            <a:ext cx="411162" cy="461962"/>
            <a:chOff x="1728" y="1200"/>
            <a:chExt cx="288" cy="336"/>
          </a:xfrm>
        </p:grpSpPr>
        <p:sp>
          <p:nvSpPr>
            <p:cNvPr id="33933" name="Oval 9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34" name="AutoShape 95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24" name="Group 38"/>
          <p:cNvGrpSpPr>
            <a:grpSpLocks/>
          </p:cNvGrpSpPr>
          <p:nvPr/>
        </p:nvGrpSpPr>
        <p:grpSpPr bwMode="auto">
          <a:xfrm>
            <a:off x="3549650" y="3048000"/>
            <a:ext cx="412750" cy="461963"/>
            <a:chOff x="1728" y="1200"/>
            <a:chExt cx="288" cy="336"/>
          </a:xfrm>
        </p:grpSpPr>
        <p:sp>
          <p:nvSpPr>
            <p:cNvPr id="33931" name="Oval 3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32" name="AutoShape 40"/>
            <p:cNvSpPr>
              <a:spLocks noChangeArrowheads="1"/>
            </p:cNvSpPr>
            <p:nvPr/>
          </p:nvSpPr>
          <p:spPr bwMode="auto">
            <a:xfrm>
              <a:off x="1776" y="1248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25" name="Group 93"/>
          <p:cNvGrpSpPr>
            <a:grpSpLocks/>
          </p:cNvGrpSpPr>
          <p:nvPr/>
        </p:nvGrpSpPr>
        <p:grpSpPr bwMode="auto">
          <a:xfrm>
            <a:off x="3500438" y="3706813"/>
            <a:ext cx="411162" cy="461962"/>
            <a:chOff x="1728" y="1200"/>
            <a:chExt cx="288" cy="336"/>
          </a:xfrm>
        </p:grpSpPr>
        <p:sp>
          <p:nvSpPr>
            <p:cNvPr id="33929" name="Oval 9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30" name="AutoShape 95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26" name="Group 38"/>
          <p:cNvGrpSpPr>
            <a:grpSpLocks/>
          </p:cNvGrpSpPr>
          <p:nvPr/>
        </p:nvGrpSpPr>
        <p:grpSpPr bwMode="auto">
          <a:xfrm>
            <a:off x="4159250" y="2743200"/>
            <a:ext cx="412750" cy="461963"/>
            <a:chOff x="1728" y="1200"/>
            <a:chExt cx="288" cy="336"/>
          </a:xfrm>
        </p:grpSpPr>
        <p:sp>
          <p:nvSpPr>
            <p:cNvPr id="33927" name="Oval 39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28" name="AutoShape 40"/>
            <p:cNvSpPr>
              <a:spLocks noChangeArrowheads="1"/>
            </p:cNvSpPr>
            <p:nvPr/>
          </p:nvSpPr>
          <p:spPr bwMode="auto">
            <a:xfrm>
              <a:off x="1776" y="1248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27" name="Group 93"/>
          <p:cNvGrpSpPr>
            <a:grpSpLocks/>
          </p:cNvGrpSpPr>
          <p:nvPr/>
        </p:nvGrpSpPr>
        <p:grpSpPr bwMode="auto">
          <a:xfrm>
            <a:off x="4110038" y="3402013"/>
            <a:ext cx="411162" cy="461962"/>
            <a:chOff x="1728" y="1200"/>
            <a:chExt cx="288" cy="336"/>
          </a:xfrm>
        </p:grpSpPr>
        <p:sp>
          <p:nvSpPr>
            <p:cNvPr id="33925" name="Oval 9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26" name="AutoShape 95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6428" name="AutoShape 2"/>
          <p:cNvSpPr>
            <a:spLocks noChangeArrowheads="1"/>
          </p:cNvSpPr>
          <p:nvPr/>
        </p:nvSpPr>
        <p:spPr bwMode="auto">
          <a:xfrm>
            <a:off x="4730750" y="607695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29" name="AutoShape 42"/>
          <p:cNvSpPr>
            <a:spLocks noChangeArrowheads="1"/>
          </p:cNvSpPr>
          <p:nvPr/>
        </p:nvSpPr>
        <p:spPr bwMode="auto">
          <a:xfrm>
            <a:off x="4197350" y="48768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30" name="AutoShape 74"/>
          <p:cNvSpPr>
            <a:spLocks noChangeArrowheads="1"/>
          </p:cNvSpPr>
          <p:nvPr/>
        </p:nvSpPr>
        <p:spPr bwMode="auto">
          <a:xfrm>
            <a:off x="3689350" y="4759325"/>
            <a:ext cx="274638" cy="32861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31" name="AutoShape 104"/>
          <p:cNvSpPr>
            <a:spLocks noChangeArrowheads="1"/>
          </p:cNvSpPr>
          <p:nvPr/>
        </p:nvSpPr>
        <p:spPr bwMode="auto">
          <a:xfrm>
            <a:off x="4449763" y="5165725"/>
            <a:ext cx="274637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32" name="AutoShape 208"/>
          <p:cNvSpPr>
            <a:spLocks noChangeArrowheads="1"/>
          </p:cNvSpPr>
          <p:nvPr/>
        </p:nvSpPr>
        <p:spPr bwMode="auto">
          <a:xfrm>
            <a:off x="4067175" y="61722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33" name="AutoShape 208"/>
          <p:cNvSpPr>
            <a:spLocks noChangeArrowheads="1"/>
          </p:cNvSpPr>
          <p:nvPr/>
        </p:nvSpPr>
        <p:spPr bwMode="auto">
          <a:xfrm>
            <a:off x="4784725" y="3403600"/>
            <a:ext cx="274638" cy="330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34" name="AutoShape 74"/>
          <p:cNvSpPr>
            <a:spLocks noChangeArrowheads="1"/>
          </p:cNvSpPr>
          <p:nvPr/>
        </p:nvSpPr>
        <p:spPr bwMode="auto">
          <a:xfrm>
            <a:off x="5146675" y="3235325"/>
            <a:ext cx="274638" cy="32861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6435" name="Group 93"/>
          <p:cNvGrpSpPr>
            <a:grpSpLocks/>
          </p:cNvGrpSpPr>
          <p:nvPr/>
        </p:nvGrpSpPr>
        <p:grpSpPr bwMode="auto">
          <a:xfrm>
            <a:off x="3703638" y="5176838"/>
            <a:ext cx="411162" cy="461962"/>
            <a:chOff x="1728" y="1200"/>
            <a:chExt cx="288" cy="336"/>
          </a:xfrm>
        </p:grpSpPr>
        <p:sp>
          <p:nvSpPr>
            <p:cNvPr id="33923" name="Oval 94"/>
            <p:cNvSpPr>
              <a:spLocks noChangeArrowheads="1"/>
            </p:cNvSpPr>
            <p:nvPr/>
          </p:nvSpPr>
          <p:spPr bwMode="auto">
            <a:xfrm>
              <a:off x="1728" y="1200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24" name="AutoShape 95"/>
            <p:cNvSpPr>
              <a:spLocks noChangeArrowheads="1"/>
            </p:cNvSpPr>
            <p:nvPr/>
          </p:nvSpPr>
          <p:spPr bwMode="auto">
            <a:xfrm>
              <a:off x="1776" y="1248"/>
              <a:ext cx="192" cy="239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6436" name="AutoShape 74"/>
          <p:cNvSpPr>
            <a:spLocks noChangeArrowheads="1"/>
          </p:cNvSpPr>
          <p:nvPr/>
        </p:nvSpPr>
        <p:spPr bwMode="auto">
          <a:xfrm>
            <a:off x="3276600" y="4419600"/>
            <a:ext cx="274638" cy="32861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37" name="AutoShape 74"/>
          <p:cNvSpPr>
            <a:spLocks noChangeArrowheads="1"/>
          </p:cNvSpPr>
          <p:nvPr/>
        </p:nvSpPr>
        <p:spPr bwMode="auto">
          <a:xfrm>
            <a:off x="3429000" y="6324600"/>
            <a:ext cx="274638" cy="32861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56438" name="AutoShape 74"/>
          <p:cNvSpPr>
            <a:spLocks noChangeArrowheads="1"/>
          </p:cNvSpPr>
          <p:nvPr/>
        </p:nvSpPr>
        <p:spPr bwMode="auto">
          <a:xfrm>
            <a:off x="5059363" y="6248400"/>
            <a:ext cx="274637" cy="32861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56439" name="Group 4"/>
          <p:cNvGrpSpPr>
            <a:grpSpLocks/>
          </p:cNvGrpSpPr>
          <p:nvPr/>
        </p:nvGrpSpPr>
        <p:grpSpPr bwMode="auto">
          <a:xfrm>
            <a:off x="7620000" y="3652838"/>
            <a:ext cx="411163" cy="460375"/>
            <a:chOff x="912" y="1104"/>
            <a:chExt cx="288" cy="336"/>
          </a:xfrm>
        </p:grpSpPr>
        <p:sp>
          <p:nvSpPr>
            <p:cNvPr id="33921" name="Oval 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22" name="AutoShape 6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40" name="Group 105"/>
          <p:cNvGrpSpPr>
            <a:grpSpLocks/>
          </p:cNvGrpSpPr>
          <p:nvPr/>
        </p:nvGrpSpPr>
        <p:grpSpPr bwMode="auto">
          <a:xfrm>
            <a:off x="7989888" y="3881438"/>
            <a:ext cx="412750" cy="461962"/>
            <a:chOff x="912" y="1104"/>
            <a:chExt cx="288" cy="336"/>
          </a:xfrm>
        </p:grpSpPr>
        <p:sp>
          <p:nvSpPr>
            <p:cNvPr id="33919" name="Oval 10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20" name="AutoShape 107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41" name="Group 4"/>
          <p:cNvGrpSpPr>
            <a:grpSpLocks/>
          </p:cNvGrpSpPr>
          <p:nvPr/>
        </p:nvGrpSpPr>
        <p:grpSpPr bwMode="auto">
          <a:xfrm>
            <a:off x="6477000" y="1600200"/>
            <a:ext cx="411163" cy="460375"/>
            <a:chOff x="912" y="1104"/>
            <a:chExt cx="288" cy="336"/>
          </a:xfrm>
        </p:grpSpPr>
        <p:sp>
          <p:nvSpPr>
            <p:cNvPr id="33917" name="Oval 5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18" name="AutoShape 6"/>
            <p:cNvSpPr>
              <a:spLocks noChangeArrowheads="1"/>
            </p:cNvSpPr>
            <p:nvPr/>
          </p:nvSpPr>
          <p:spPr bwMode="auto">
            <a:xfrm>
              <a:off x="960" y="1152"/>
              <a:ext cx="192" cy="241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442" name="Group 105"/>
          <p:cNvGrpSpPr>
            <a:grpSpLocks/>
          </p:cNvGrpSpPr>
          <p:nvPr/>
        </p:nvGrpSpPr>
        <p:grpSpPr bwMode="auto">
          <a:xfrm>
            <a:off x="6846888" y="1828800"/>
            <a:ext cx="412750" cy="461963"/>
            <a:chOff x="912" y="1104"/>
            <a:chExt cx="288" cy="336"/>
          </a:xfrm>
        </p:grpSpPr>
        <p:sp>
          <p:nvSpPr>
            <p:cNvPr id="33915" name="Oval 106"/>
            <p:cNvSpPr>
              <a:spLocks noChangeArrowheads="1"/>
            </p:cNvSpPr>
            <p:nvPr/>
          </p:nvSpPr>
          <p:spPr bwMode="auto">
            <a:xfrm>
              <a:off x="912" y="1104"/>
              <a:ext cx="288" cy="336"/>
            </a:xfrm>
            <a:prstGeom prst="ellipse">
              <a:avLst/>
            </a:prstGeom>
            <a:solidFill>
              <a:srgbClr val="1C1C1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916" name="AutoShape 107"/>
            <p:cNvSpPr>
              <a:spLocks noChangeArrowheads="1"/>
            </p:cNvSpPr>
            <p:nvPr/>
          </p:nvSpPr>
          <p:spPr bwMode="auto">
            <a:xfrm>
              <a:off x="960" y="1152"/>
              <a:ext cx="194" cy="239"/>
            </a:xfrm>
            <a:prstGeom prst="smileyFace">
              <a:avLst>
                <a:gd name="adj" fmla="val 4653"/>
              </a:avLst>
            </a:prstGeom>
            <a:solidFill>
              <a:srgbClr val="66FF66"/>
            </a:solidFill>
            <a:ln w="127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357180" y="2362200"/>
            <a:ext cx="6958020" cy="15240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scene3d>
            <a:camera prst="orthographicFron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rgbClr val="00FF99"/>
              </a:buClr>
              <a:buSzPct val="130000"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Non-differential Misclassification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(random): If errors are about the same in both groups, it tends to minimize any true difference between the groups (bias toward the null).</a:t>
            </a:r>
          </a:p>
        </p:txBody>
      </p:sp>
      <p:grpSp>
        <p:nvGrpSpPr>
          <p:cNvPr id="57349" name="Group 44"/>
          <p:cNvGrpSpPr>
            <a:grpSpLocks/>
          </p:cNvGrpSpPr>
          <p:nvPr/>
        </p:nvGrpSpPr>
        <p:grpSpPr bwMode="auto">
          <a:xfrm>
            <a:off x="6858000" y="2209800"/>
            <a:ext cx="1981200" cy="1230313"/>
            <a:chOff x="4368" y="3050"/>
            <a:chExt cx="1248" cy="775"/>
          </a:xfrm>
        </p:grpSpPr>
        <p:grpSp>
          <p:nvGrpSpPr>
            <p:cNvPr id="57371" name="Group 42"/>
            <p:cNvGrpSpPr>
              <a:grpSpLocks/>
            </p:cNvGrpSpPr>
            <p:nvPr/>
          </p:nvGrpSpPr>
          <p:grpSpPr bwMode="auto">
            <a:xfrm>
              <a:off x="4464" y="3050"/>
              <a:ext cx="1056" cy="775"/>
              <a:chOff x="4464" y="3050"/>
              <a:chExt cx="1056" cy="775"/>
            </a:xfrm>
          </p:grpSpPr>
          <p:sp>
            <p:nvSpPr>
              <p:cNvPr id="57374" name="Freeform 24"/>
              <p:cNvSpPr>
                <a:spLocks/>
              </p:cNvSpPr>
              <p:nvPr/>
            </p:nvSpPr>
            <p:spPr bwMode="auto">
              <a:xfrm>
                <a:off x="4642" y="3050"/>
                <a:ext cx="690" cy="107"/>
              </a:xfrm>
              <a:custGeom>
                <a:avLst/>
                <a:gdLst>
                  <a:gd name="T0" fmla="*/ 0 w 2118"/>
                  <a:gd name="T1" fmla="*/ 0 h 303"/>
                  <a:gd name="T2" fmla="*/ 0 w 2118"/>
                  <a:gd name="T3" fmla="*/ 0 h 303"/>
                  <a:gd name="T4" fmla="*/ 0 w 2118"/>
                  <a:gd name="T5" fmla="*/ 0 h 303"/>
                  <a:gd name="T6" fmla="*/ 0 w 2118"/>
                  <a:gd name="T7" fmla="*/ 0 h 303"/>
                  <a:gd name="T8" fmla="*/ 0 w 2118"/>
                  <a:gd name="T9" fmla="*/ 0 h 303"/>
                  <a:gd name="T10" fmla="*/ 0 w 2118"/>
                  <a:gd name="T11" fmla="*/ 0 h 303"/>
                  <a:gd name="T12" fmla="*/ 0 w 2118"/>
                  <a:gd name="T13" fmla="*/ 0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8" h="303">
                    <a:moveTo>
                      <a:pt x="0" y="303"/>
                    </a:moveTo>
                    <a:lnTo>
                      <a:pt x="2118" y="303"/>
                    </a:lnTo>
                    <a:lnTo>
                      <a:pt x="2118" y="196"/>
                    </a:lnTo>
                    <a:lnTo>
                      <a:pt x="1155" y="0"/>
                    </a:lnTo>
                    <a:lnTo>
                      <a:pt x="998" y="0"/>
                    </a:lnTo>
                    <a:lnTo>
                      <a:pt x="0" y="178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5" name="Oval 25"/>
              <p:cNvSpPr>
                <a:spLocks noChangeArrowheads="1"/>
              </p:cNvSpPr>
              <p:nvPr/>
            </p:nvSpPr>
            <p:spPr bwMode="auto">
              <a:xfrm>
                <a:off x="4964" y="3081"/>
                <a:ext cx="46" cy="50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376" name="Freeform 26"/>
              <p:cNvSpPr>
                <a:spLocks/>
              </p:cNvSpPr>
              <p:nvPr/>
            </p:nvSpPr>
            <p:spPr bwMode="auto">
              <a:xfrm>
                <a:off x="4816" y="3144"/>
                <a:ext cx="340" cy="681"/>
              </a:xfrm>
              <a:custGeom>
                <a:avLst/>
                <a:gdLst>
                  <a:gd name="T0" fmla="*/ 0 w 1045"/>
                  <a:gd name="T1" fmla="*/ 0 h 1923"/>
                  <a:gd name="T2" fmla="*/ 0 w 1045"/>
                  <a:gd name="T3" fmla="*/ 0 h 1923"/>
                  <a:gd name="T4" fmla="*/ 0 w 1045"/>
                  <a:gd name="T5" fmla="*/ 0 h 1923"/>
                  <a:gd name="T6" fmla="*/ 0 w 1045"/>
                  <a:gd name="T7" fmla="*/ 0 h 1923"/>
                  <a:gd name="T8" fmla="*/ 0 w 1045"/>
                  <a:gd name="T9" fmla="*/ 0 h 1923"/>
                  <a:gd name="T10" fmla="*/ 0 w 1045"/>
                  <a:gd name="T11" fmla="*/ 0 h 1923"/>
                  <a:gd name="T12" fmla="*/ 0 w 1045"/>
                  <a:gd name="T13" fmla="*/ 0 h 1923"/>
                  <a:gd name="T14" fmla="*/ 0 w 1045"/>
                  <a:gd name="T15" fmla="*/ 0 h 1923"/>
                  <a:gd name="T16" fmla="*/ 0 w 1045"/>
                  <a:gd name="T17" fmla="*/ 0 h 1923"/>
                  <a:gd name="T18" fmla="*/ 0 w 1045"/>
                  <a:gd name="T19" fmla="*/ 0 h 1923"/>
                  <a:gd name="T20" fmla="*/ 0 w 1045"/>
                  <a:gd name="T21" fmla="*/ 0 h 1923"/>
                  <a:gd name="T22" fmla="*/ 0 w 1045"/>
                  <a:gd name="T23" fmla="*/ 0 h 192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45" h="1923">
                    <a:moveTo>
                      <a:pt x="523" y="0"/>
                    </a:moveTo>
                    <a:lnTo>
                      <a:pt x="679" y="872"/>
                    </a:lnTo>
                    <a:lnTo>
                      <a:pt x="679" y="1620"/>
                    </a:lnTo>
                    <a:lnTo>
                      <a:pt x="784" y="1620"/>
                    </a:lnTo>
                    <a:lnTo>
                      <a:pt x="1045" y="1745"/>
                    </a:lnTo>
                    <a:lnTo>
                      <a:pt x="1045" y="1923"/>
                    </a:lnTo>
                    <a:lnTo>
                      <a:pt x="0" y="1923"/>
                    </a:lnTo>
                    <a:lnTo>
                      <a:pt x="0" y="1763"/>
                    </a:lnTo>
                    <a:lnTo>
                      <a:pt x="209" y="1638"/>
                    </a:lnTo>
                    <a:lnTo>
                      <a:pt x="331" y="1638"/>
                    </a:lnTo>
                    <a:lnTo>
                      <a:pt x="331" y="872"/>
                    </a:lnTo>
                    <a:lnTo>
                      <a:pt x="523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377" name="Group 27"/>
              <p:cNvGrpSpPr>
                <a:grpSpLocks/>
              </p:cNvGrpSpPr>
              <p:nvPr/>
            </p:nvGrpSpPr>
            <p:grpSpPr bwMode="auto">
              <a:xfrm>
                <a:off x="4464" y="3141"/>
                <a:ext cx="396" cy="603"/>
                <a:chOff x="1424" y="1830"/>
                <a:chExt cx="1214" cy="1703"/>
              </a:xfrm>
            </p:grpSpPr>
            <p:sp>
              <p:nvSpPr>
                <p:cNvPr id="57383" name="Line 28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4" name="Line 29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5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470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6" name="Freeform 31"/>
                <p:cNvSpPr>
                  <a:spLocks/>
                </p:cNvSpPr>
                <p:nvPr/>
              </p:nvSpPr>
              <p:spPr bwMode="auto">
                <a:xfrm>
                  <a:off x="1424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378" name="Group 32"/>
              <p:cNvGrpSpPr>
                <a:grpSpLocks/>
              </p:cNvGrpSpPr>
              <p:nvPr/>
            </p:nvGrpSpPr>
            <p:grpSpPr bwMode="auto">
              <a:xfrm>
                <a:off x="5124" y="3141"/>
                <a:ext cx="396" cy="603"/>
                <a:chOff x="3196" y="1830"/>
                <a:chExt cx="1214" cy="1703"/>
              </a:xfrm>
            </p:grpSpPr>
            <p:sp>
              <p:nvSpPr>
                <p:cNvPr id="57379" name="Freeform 33"/>
                <p:cNvSpPr>
                  <a:spLocks/>
                </p:cNvSpPr>
                <p:nvPr/>
              </p:nvSpPr>
              <p:spPr bwMode="auto">
                <a:xfrm>
                  <a:off x="3196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0" name="Line 34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1" name="Line 35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2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246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44" name="Text Box 37"/>
            <p:cNvSpPr txBox="1">
              <a:spLocks noChangeArrowheads="1"/>
            </p:cNvSpPr>
            <p:nvPr/>
          </p:nvSpPr>
          <p:spPr bwMode="auto">
            <a:xfrm>
              <a:off x="4368" y="3388"/>
              <a:ext cx="576" cy="2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smtClean="0">
                  <a:latin typeface="Arial" charset="0"/>
                  <a:cs typeface="Arial" charset="0"/>
                </a:rPr>
                <a:t>Errors</a:t>
              </a:r>
            </a:p>
          </p:txBody>
        </p:sp>
        <p:sp>
          <p:nvSpPr>
            <p:cNvPr id="34845" name="Text Box 38"/>
            <p:cNvSpPr txBox="1">
              <a:spLocks noChangeArrowheads="1"/>
            </p:cNvSpPr>
            <p:nvPr/>
          </p:nvSpPr>
          <p:spPr bwMode="auto">
            <a:xfrm>
              <a:off x="5040" y="3408"/>
              <a:ext cx="576" cy="2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smtClean="0">
                  <a:latin typeface="Arial" charset="0"/>
                  <a:cs typeface="Arial" charset="0"/>
                </a:rPr>
                <a:t>Errors</a:t>
              </a:r>
            </a:p>
          </p:txBody>
        </p:sp>
      </p:grp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7924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smtClean="0">
                <a:solidFill>
                  <a:srgbClr val="0000FF"/>
                </a:solidFill>
                <a:latin typeface="Arial" charset="0"/>
                <a:cs typeface="Arial" charset="0"/>
              </a:rPr>
              <a:t>Subjects are misclassified with respect to their risk factor status or their outcome, i.e., errors in classification.</a:t>
            </a:r>
          </a:p>
        </p:txBody>
      </p:sp>
      <p:grpSp>
        <p:nvGrpSpPr>
          <p:cNvPr id="57351" name="Group 43"/>
          <p:cNvGrpSpPr>
            <a:grpSpLocks/>
          </p:cNvGrpSpPr>
          <p:nvPr/>
        </p:nvGrpSpPr>
        <p:grpSpPr bwMode="auto">
          <a:xfrm>
            <a:off x="6858000" y="4953000"/>
            <a:ext cx="1905000" cy="1295400"/>
            <a:chOff x="4272" y="1584"/>
            <a:chExt cx="1200" cy="816"/>
          </a:xfrm>
        </p:grpSpPr>
        <p:grpSp>
          <p:nvGrpSpPr>
            <p:cNvPr id="57355" name="Group 7"/>
            <p:cNvGrpSpPr>
              <a:grpSpLocks/>
            </p:cNvGrpSpPr>
            <p:nvPr/>
          </p:nvGrpSpPr>
          <p:grpSpPr bwMode="auto">
            <a:xfrm>
              <a:off x="4368" y="1584"/>
              <a:ext cx="1008" cy="816"/>
              <a:chOff x="4416" y="3145"/>
              <a:chExt cx="1248" cy="1006"/>
            </a:xfrm>
          </p:grpSpPr>
          <p:sp>
            <p:nvSpPr>
              <p:cNvPr id="57358" name="Freeform 8"/>
              <p:cNvSpPr>
                <a:spLocks/>
              </p:cNvSpPr>
              <p:nvPr/>
            </p:nvSpPr>
            <p:spPr bwMode="auto">
              <a:xfrm rot="1192222">
                <a:off x="4636" y="3177"/>
                <a:ext cx="855" cy="132"/>
              </a:xfrm>
              <a:custGeom>
                <a:avLst/>
                <a:gdLst>
                  <a:gd name="T0" fmla="*/ 0 w 2118"/>
                  <a:gd name="T1" fmla="*/ 0 h 303"/>
                  <a:gd name="T2" fmla="*/ 0 w 2118"/>
                  <a:gd name="T3" fmla="*/ 0 h 303"/>
                  <a:gd name="T4" fmla="*/ 0 w 2118"/>
                  <a:gd name="T5" fmla="*/ 0 h 303"/>
                  <a:gd name="T6" fmla="*/ 0 w 2118"/>
                  <a:gd name="T7" fmla="*/ 0 h 303"/>
                  <a:gd name="T8" fmla="*/ 0 w 2118"/>
                  <a:gd name="T9" fmla="*/ 0 h 303"/>
                  <a:gd name="T10" fmla="*/ 0 w 2118"/>
                  <a:gd name="T11" fmla="*/ 0 h 303"/>
                  <a:gd name="T12" fmla="*/ 0 w 2118"/>
                  <a:gd name="T13" fmla="*/ 0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8" h="303">
                    <a:moveTo>
                      <a:pt x="0" y="303"/>
                    </a:moveTo>
                    <a:lnTo>
                      <a:pt x="2118" y="303"/>
                    </a:lnTo>
                    <a:lnTo>
                      <a:pt x="2118" y="196"/>
                    </a:lnTo>
                    <a:lnTo>
                      <a:pt x="1155" y="0"/>
                    </a:lnTo>
                    <a:lnTo>
                      <a:pt x="998" y="0"/>
                    </a:lnTo>
                    <a:lnTo>
                      <a:pt x="0" y="178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9" name="Oval 9"/>
              <p:cNvSpPr>
                <a:spLocks noChangeArrowheads="1"/>
              </p:cNvSpPr>
              <p:nvPr/>
            </p:nvSpPr>
            <p:spPr bwMode="auto">
              <a:xfrm>
                <a:off x="5035" y="3215"/>
                <a:ext cx="57" cy="62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360" name="Freeform 10"/>
              <p:cNvSpPr>
                <a:spLocks/>
              </p:cNvSpPr>
              <p:nvPr/>
            </p:nvSpPr>
            <p:spPr bwMode="auto">
              <a:xfrm>
                <a:off x="4852" y="3293"/>
                <a:ext cx="421" cy="839"/>
              </a:xfrm>
              <a:custGeom>
                <a:avLst/>
                <a:gdLst>
                  <a:gd name="T0" fmla="*/ 0 w 1045"/>
                  <a:gd name="T1" fmla="*/ 0 h 1923"/>
                  <a:gd name="T2" fmla="*/ 0 w 1045"/>
                  <a:gd name="T3" fmla="*/ 0 h 1923"/>
                  <a:gd name="T4" fmla="*/ 0 w 1045"/>
                  <a:gd name="T5" fmla="*/ 0 h 1923"/>
                  <a:gd name="T6" fmla="*/ 0 w 1045"/>
                  <a:gd name="T7" fmla="*/ 0 h 1923"/>
                  <a:gd name="T8" fmla="*/ 0 w 1045"/>
                  <a:gd name="T9" fmla="*/ 0 h 1923"/>
                  <a:gd name="T10" fmla="*/ 0 w 1045"/>
                  <a:gd name="T11" fmla="*/ 0 h 1923"/>
                  <a:gd name="T12" fmla="*/ 0 w 1045"/>
                  <a:gd name="T13" fmla="*/ 0 h 1923"/>
                  <a:gd name="T14" fmla="*/ 0 w 1045"/>
                  <a:gd name="T15" fmla="*/ 0 h 1923"/>
                  <a:gd name="T16" fmla="*/ 0 w 1045"/>
                  <a:gd name="T17" fmla="*/ 0 h 1923"/>
                  <a:gd name="T18" fmla="*/ 0 w 1045"/>
                  <a:gd name="T19" fmla="*/ 0 h 1923"/>
                  <a:gd name="T20" fmla="*/ 0 w 1045"/>
                  <a:gd name="T21" fmla="*/ 0 h 1923"/>
                  <a:gd name="T22" fmla="*/ 0 w 1045"/>
                  <a:gd name="T23" fmla="*/ 0 h 192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45" h="1923">
                    <a:moveTo>
                      <a:pt x="523" y="0"/>
                    </a:moveTo>
                    <a:lnTo>
                      <a:pt x="679" y="872"/>
                    </a:lnTo>
                    <a:lnTo>
                      <a:pt x="679" y="1620"/>
                    </a:lnTo>
                    <a:lnTo>
                      <a:pt x="784" y="1620"/>
                    </a:lnTo>
                    <a:lnTo>
                      <a:pt x="1045" y="1745"/>
                    </a:lnTo>
                    <a:lnTo>
                      <a:pt x="1045" y="1923"/>
                    </a:lnTo>
                    <a:lnTo>
                      <a:pt x="0" y="1923"/>
                    </a:lnTo>
                    <a:lnTo>
                      <a:pt x="0" y="1763"/>
                    </a:lnTo>
                    <a:lnTo>
                      <a:pt x="209" y="1638"/>
                    </a:lnTo>
                    <a:lnTo>
                      <a:pt x="331" y="1638"/>
                    </a:lnTo>
                    <a:lnTo>
                      <a:pt x="331" y="872"/>
                    </a:lnTo>
                    <a:lnTo>
                      <a:pt x="523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361" name="Group 11"/>
              <p:cNvGrpSpPr>
                <a:grpSpLocks/>
              </p:cNvGrpSpPr>
              <p:nvPr/>
            </p:nvGrpSpPr>
            <p:grpSpPr bwMode="auto">
              <a:xfrm>
                <a:off x="4416" y="3145"/>
                <a:ext cx="490" cy="743"/>
                <a:chOff x="1424" y="1830"/>
                <a:chExt cx="1214" cy="1703"/>
              </a:xfrm>
            </p:grpSpPr>
            <p:sp>
              <p:nvSpPr>
                <p:cNvPr id="57367" name="Line 12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68" name="Line 13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69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470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70" name="Freeform 15"/>
                <p:cNvSpPr>
                  <a:spLocks/>
                </p:cNvSpPr>
                <p:nvPr/>
              </p:nvSpPr>
              <p:spPr bwMode="auto">
                <a:xfrm>
                  <a:off x="1424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362" name="Group 16"/>
              <p:cNvGrpSpPr>
                <a:grpSpLocks/>
              </p:cNvGrpSpPr>
              <p:nvPr/>
            </p:nvGrpSpPr>
            <p:grpSpPr bwMode="auto">
              <a:xfrm>
                <a:off x="5174" y="3408"/>
                <a:ext cx="490" cy="743"/>
                <a:chOff x="3196" y="1830"/>
                <a:chExt cx="1214" cy="1703"/>
              </a:xfrm>
            </p:grpSpPr>
            <p:sp>
              <p:nvSpPr>
                <p:cNvPr id="57363" name="Freeform 17"/>
                <p:cNvSpPr>
                  <a:spLocks/>
                </p:cNvSpPr>
                <p:nvPr/>
              </p:nvSpPr>
              <p:spPr bwMode="auto">
                <a:xfrm>
                  <a:off x="3196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64" name="Line 18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65" name="Line 19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6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246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28" name="Text Box 39"/>
            <p:cNvSpPr txBox="1">
              <a:spLocks noChangeArrowheads="1"/>
            </p:cNvSpPr>
            <p:nvPr/>
          </p:nvSpPr>
          <p:spPr bwMode="auto">
            <a:xfrm>
              <a:off x="4896" y="2044"/>
              <a:ext cx="576" cy="23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smtClean="0">
                  <a:latin typeface="Arial" charset="0"/>
                  <a:cs typeface="Arial" charset="0"/>
                </a:rPr>
                <a:t>Errors</a:t>
              </a:r>
            </a:p>
          </p:txBody>
        </p:sp>
        <p:sp>
          <p:nvSpPr>
            <p:cNvPr id="34829" name="Text Box 40"/>
            <p:cNvSpPr txBox="1">
              <a:spLocks noChangeArrowheads="1"/>
            </p:cNvSpPr>
            <p:nvPr/>
          </p:nvSpPr>
          <p:spPr bwMode="auto">
            <a:xfrm>
              <a:off x="4272" y="1852"/>
              <a:ext cx="576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Errors</a:t>
              </a:r>
            </a:p>
          </p:txBody>
        </p:sp>
      </p:grpSp>
      <p:sp>
        <p:nvSpPr>
          <p:cNvPr id="34824" name="Text Box 41"/>
          <p:cNvSpPr txBox="1">
            <a:spLocks noChangeArrowheads="1"/>
          </p:cNvSpPr>
          <p:nvPr/>
        </p:nvSpPr>
        <p:spPr bwMode="auto">
          <a:xfrm>
            <a:off x="7696200" y="3203575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34825" name="TextBox 1"/>
          <p:cNvSpPr txBox="1">
            <a:spLocks noChangeArrowheads="1"/>
          </p:cNvSpPr>
          <p:nvPr/>
        </p:nvSpPr>
        <p:spPr bwMode="auto">
          <a:xfrm>
            <a:off x="381000" y="4754563"/>
            <a:ext cx="6477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b="1" smtClean="0">
                <a:latin typeface="Arial" charset="0"/>
                <a:cs typeface="Arial" charset="0"/>
              </a:rPr>
              <a:t>Differential Misclassification </a:t>
            </a:r>
            <a:r>
              <a:rPr lang="en-US" sz="2400" smtClean="0">
                <a:latin typeface="Arial" charset="0"/>
                <a:cs typeface="Arial" charset="0"/>
              </a:rPr>
              <a:t>(non-random):    </a:t>
            </a:r>
          </a:p>
          <a:p>
            <a:pPr eaLnBrk="1" hangingPunct="1">
              <a:defRPr/>
            </a:pPr>
            <a:r>
              <a:rPr lang="en-US" sz="2400" smtClean="0">
                <a:latin typeface="Arial" charset="0"/>
                <a:cs typeface="Arial" charset="0"/>
              </a:rPr>
              <a:t>If information is better in one group than another, the association maybe over- or underestimated.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19400" y="152400"/>
            <a:ext cx="3657600" cy="523875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Misclassification Bias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38"/>
          <p:cNvSpPr txBox="1">
            <a:spLocks noChangeArrowheads="1"/>
          </p:cNvSpPr>
          <p:nvPr/>
        </p:nvSpPr>
        <p:spPr bwMode="auto">
          <a:xfrm>
            <a:off x="1752600" y="76200"/>
            <a:ext cx="5486400" cy="523875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Non-Differential Misclassification</a:t>
            </a:r>
          </a:p>
        </p:txBody>
      </p:sp>
      <p:sp>
        <p:nvSpPr>
          <p:cNvPr id="58371" name="TextBox 2"/>
          <p:cNvSpPr txBox="1">
            <a:spLocks noChangeArrowheads="1"/>
          </p:cNvSpPr>
          <p:nvPr/>
        </p:nvSpPr>
        <p:spPr bwMode="auto">
          <a:xfrm>
            <a:off x="152400" y="1676400"/>
            <a:ext cx="89027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b="1">
                <a:cs typeface="Arial" panose="020B0604020202020204" pitchFamily="34" charset="0"/>
              </a:rPr>
              <a:t>Equally inaccurate memory of exposures </a:t>
            </a:r>
            <a:r>
              <a:rPr lang="en-US" altLang="en-US">
                <a:cs typeface="Arial" panose="020B0604020202020204" pitchFamily="34" charset="0"/>
              </a:rPr>
              <a:t>in both groups.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Example: </a:t>
            </a:r>
            <a:r>
              <a:rPr lang="en-US" altLang="en-US">
                <a:cs typeface="Arial" panose="020B0604020202020204" pitchFamily="34" charset="0"/>
              </a:rPr>
              <a:t>Case-control study of heart disease and past activity: difficulty remembering your specific exercise frequency, duration, intensity over many years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b="1">
                <a:cs typeface="Arial" panose="020B0604020202020204" pitchFamily="34" charset="0"/>
              </a:rPr>
              <a:t>Recording and coding errors </a:t>
            </a:r>
            <a:r>
              <a:rPr lang="en-US" altLang="en-US">
                <a:cs typeface="Arial" panose="020B0604020202020204" pitchFamily="34" charset="0"/>
              </a:rPr>
              <a:t>in records and databases.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Example:</a:t>
            </a:r>
            <a:r>
              <a:rPr lang="en-US" altLang="en-US">
                <a:cs typeface="Arial" panose="020B0604020202020204" pitchFamily="34" charset="0"/>
              </a:rPr>
              <a:t> ICD-9 codes in hospital discharge summaries.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b="1">
                <a:cs typeface="Arial" panose="020B0604020202020204" pitchFamily="34" charset="0"/>
              </a:rPr>
              <a:t>Using surrogate measures of exposure</a:t>
            </a:r>
            <a:r>
              <a:rPr lang="en-US" altLang="en-US">
                <a:cs typeface="Arial" panose="020B0604020202020204" pitchFamily="34" charset="0"/>
              </a:rPr>
              <a:t>: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Example:</a:t>
            </a:r>
            <a:r>
              <a:rPr lang="en-US" altLang="en-US">
                <a:cs typeface="Arial" panose="020B0604020202020204" pitchFamily="34" charset="0"/>
              </a:rPr>
              <a:t> Using prescriptions for anti-hypertensive medications as an indication of treatment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b="1">
                <a:cs typeface="Arial" panose="020B0604020202020204" pitchFamily="34" charset="0"/>
              </a:rPr>
              <a:t>Non-specific or broad definitions</a:t>
            </a:r>
            <a:r>
              <a:rPr lang="en-US" altLang="en-US">
                <a:cs typeface="Arial" panose="020B0604020202020204" pitchFamily="34" charset="0"/>
              </a:rPr>
              <a:t> of exposure or outcome.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Example: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ja-JP" altLang="en-US">
                <a:cs typeface="Arial" panose="020B0604020202020204" pitchFamily="34" charset="0"/>
              </a:rPr>
              <a:t>“</a:t>
            </a:r>
            <a:r>
              <a:rPr lang="en-US" altLang="ja-JP">
                <a:cs typeface="Arial" panose="020B0604020202020204" pitchFamily="34" charset="0"/>
              </a:rPr>
              <a:t>Do you smoke?</a:t>
            </a:r>
            <a:r>
              <a:rPr lang="ja-JP" altLang="en-US">
                <a:cs typeface="Arial" panose="020B0604020202020204" pitchFamily="34" charset="0"/>
              </a:rPr>
              <a:t>”</a:t>
            </a:r>
            <a:r>
              <a:rPr lang="en-US" altLang="ja-JP">
                <a:cs typeface="Arial" panose="020B0604020202020204" pitchFamily="34" charset="0"/>
              </a:rPr>
              <a:t> to define exposure to tobacco smoke (vs. How much, how often, how long).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CHD?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9154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When errors in exposure or outcome status occur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approximately equal frequency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groups being compared.</a:t>
            </a:r>
          </a:p>
        </p:txBody>
      </p:sp>
      <p:grpSp>
        <p:nvGrpSpPr>
          <p:cNvPr id="58373" name="Group 1"/>
          <p:cNvGrpSpPr>
            <a:grpSpLocks/>
          </p:cNvGrpSpPr>
          <p:nvPr/>
        </p:nvGrpSpPr>
        <p:grpSpPr bwMode="auto">
          <a:xfrm>
            <a:off x="7239000" y="76200"/>
            <a:ext cx="1981200" cy="1230313"/>
            <a:chOff x="7239000" y="3341687"/>
            <a:chExt cx="1981200" cy="1230313"/>
          </a:xfrm>
        </p:grpSpPr>
        <p:grpSp>
          <p:nvGrpSpPr>
            <p:cNvPr id="58374" name="Group 44"/>
            <p:cNvGrpSpPr>
              <a:grpSpLocks/>
            </p:cNvGrpSpPr>
            <p:nvPr/>
          </p:nvGrpSpPr>
          <p:grpSpPr bwMode="auto">
            <a:xfrm>
              <a:off x="7239000" y="3341687"/>
              <a:ext cx="1981200" cy="1230313"/>
              <a:chOff x="4368" y="3050"/>
              <a:chExt cx="1248" cy="775"/>
            </a:xfrm>
          </p:grpSpPr>
          <p:grpSp>
            <p:nvGrpSpPr>
              <p:cNvPr id="58376" name="Group 42"/>
              <p:cNvGrpSpPr>
                <a:grpSpLocks/>
              </p:cNvGrpSpPr>
              <p:nvPr/>
            </p:nvGrpSpPr>
            <p:grpSpPr bwMode="auto">
              <a:xfrm>
                <a:off x="4464" y="3050"/>
                <a:ext cx="1056" cy="775"/>
                <a:chOff x="4464" y="3050"/>
                <a:chExt cx="1056" cy="775"/>
              </a:xfrm>
            </p:grpSpPr>
            <p:sp>
              <p:nvSpPr>
                <p:cNvPr id="58379" name="Freeform 24"/>
                <p:cNvSpPr>
                  <a:spLocks/>
                </p:cNvSpPr>
                <p:nvPr/>
              </p:nvSpPr>
              <p:spPr bwMode="auto">
                <a:xfrm>
                  <a:off x="4642" y="3050"/>
                  <a:ext cx="690" cy="107"/>
                </a:xfrm>
                <a:custGeom>
                  <a:avLst/>
                  <a:gdLst>
                    <a:gd name="T0" fmla="*/ 0 w 2118"/>
                    <a:gd name="T1" fmla="*/ 0 h 303"/>
                    <a:gd name="T2" fmla="*/ 0 w 2118"/>
                    <a:gd name="T3" fmla="*/ 0 h 303"/>
                    <a:gd name="T4" fmla="*/ 0 w 2118"/>
                    <a:gd name="T5" fmla="*/ 0 h 303"/>
                    <a:gd name="T6" fmla="*/ 0 w 2118"/>
                    <a:gd name="T7" fmla="*/ 0 h 303"/>
                    <a:gd name="T8" fmla="*/ 0 w 2118"/>
                    <a:gd name="T9" fmla="*/ 0 h 303"/>
                    <a:gd name="T10" fmla="*/ 0 w 2118"/>
                    <a:gd name="T11" fmla="*/ 0 h 303"/>
                    <a:gd name="T12" fmla="*/ 0 w 2118"/>
                    <a:gd name="T13" fmla="*/ 0 h 30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118" h="303">
                      <a:moveTo>
                        <a:pt x="0" y="303"/>
                      </a:moveTo>
                      <a:lnTo>
                        <a:pt x="2118" y="303"/>
                      </a:lnTo>
                      <a:lnTo>
                        <a:pt x="2118" y="196"/>
                      </a:lnTo>
                      <a:lnTo>
                        <a:pt x="1155" y="0"/>
                      </a:lnTo>
                      <a:lnTo>
                        <a:pt x="998" y="0"/>
                      </a:lnTo>
                      <a:lnTo>
                        <a:pt x="0" y="178"/>
                      </a:lnTo>
                      <a:lnTo>
                        <a:pt x="0" y="30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Oval 25"/>
                <p:cNvSpPr>
                  <a:spLocks noChangeArrowheads="1"/>
                </p:cNvSpPr>
                <p:nvPr/>
              </p:nvSpPr>
              <p:spPr bwMode="auto">
                <a:xfrm>
                  <a:off x="4964" y="3081"/>
                  <a:ext cx="46" cy="50"/>
                </a:xfrm>
                <a:prstGeom prst="ellipse">
                  <a:avLst/>
                </a:prstGeom>
                <a:solidFill>
                  <a:srgbClr val="80808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381" name="Freeform 26"/>
                <p:cNvSpPr>
                  <a:spLocks/>
                </p:cNvSpPr>
                <p:nvPr/>
              </p:nvSpPr>
              <p:spPr bwMode="auto">
                <a:xfrm>
                  <a:off x="4816" y="3144"/>
                  <a:ext cx="340" cy="681"/>
                </a:xfrm>
                <a:custGeom>
                  <a:avLst/>
                  <a:gdLst>
                    <a:gd name="T0" fmla="*/ 0 w 1045"/>
                    <a:gd name="T1" fmla="*/ 0 h 1923"/>
                    <a:gd name="T2" fmla="*/ 0 w 1045"/>
                    <a:gd name="T3" fmla="*/ 0 h 1923"/>
                    <a:gd name="T4" fmla="*/ 0 w 1045"/>
                    <a:gd name="T5" fmla="*/ 0 h 1923"/>
                    <a:gd name="T6" fmla="*/ 0 w 1045"/>
                    <a:gd name="T7" fmla="*/ 0 h 1923"/>
                    <a:gd name="T8" fmla="*/ 0 w 1045"/>
                    <a:gd name="T9" fmla="*/ 0 h 1923"/>
                    <a:gd name="T10" fmla="*/ 0 w 1045"/>
                    <a:gd name="T11" fmla="*/ 0 h 1923"/>
                    <a:gd name="T12" fmla="*/ 0 w 1045"/>
                    <a:gd name="T13" fmla="*/ 0 h 1923"/>
                    <a:gd name="T14" fmla="*/ 0 w 1045"/>
                    <a:gd name="T15" fmla="*/ 0 h 1923"/>
                    <a:gd name="T16" fmla="*/ 0 w 1045"/>
                    <a:gd name="T17" fmla="*/ 0 h 1923"/>
                    <a:gd name="T18" fmla="*/ 0 w 1045"/>
                    <a:gd name="T19" fmla="*/ 0 h 1923"/>
                    <a:gd name="T20" fmla="*/ 0 w 1045"/>
                    <a:gd name="T21" fmla="*/ 0 h 1923"/>
                    <a:gd name="T22" fmla="*/ 0 w 1045"/>
                    <a:gd name="T23" fmla="*/ 0 h 192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045" h="1923">
                      <a:moveTo>
                        <a:pt x="523" y="0"/>
                      </a:moveTo>
                      <a:lnTo>
                        <a:pt x="679" y="872"/>
                      </a:lnTo>
                      <a:lnTo>
                        <a:pt x="679" y="1620"/>
                      </a:lnTo>
                      <a:lnTo>
                        <a:pt x="784" y="1620"/>
                      </a:lnTo>
                      <a:lnTo>
                        <a:pt x="1045" y="1745"/>
                      </a:lnTo>
                      <a:lnTo>
                        <a:pt x="1045" y="1923"/>
                      </a:lnTo>
                      <a:lnTo>
                        <a:pt x="0" y="1923"/>
                      </a:lnTo>
                      <a:lnTo>
                        <a:pt x="0" y="1763"/>
                      </a:lnTo>
                      <a:lnTo>
                        <a:pt x="209" y="1638"/>
                      </a:lnTo>
                      <a:lnTo>
                        <a:pt x="331" y="1638"/>
                      </a:lnTo>
                      <a:lnTo>
                        <a:pt x="331" y="872"/>
                      </a:lnTo>
                      <a:lnTo>
                        <a:pt x="52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8382" name="Group 27"/>
                <p:cNvGrpSpPr>
                  <a:grpSpLocks/>
                </p:cNvGrpSpPr>
                <p:nvPr/>
              </p:nvGrpSpPr>
              <p:grpSpPr bwMode="auto">
                <a:xfrm>
                  <a:off x="4464" y="3141"/>
                  <a:ext cx="396" cy="603"/>
                  <a:chOff x="1424" y="1830"/>
                  <a:chExt cx="1214" cy="1703"/>
                </a:xfrm>
              </p:grpSpPr>
              <p:sp>
                <p:nvSpPr>
                  <p:cNvPr id="5838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046" y="1830"/>
                    <a:ext cx="563" cy="13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8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46" y="1830"/>
                    <a:ext cx="1" cy="129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90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70" y="1830"/>
                    <a:ext cx="576" cy="12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91" name="Freeform 31"/>
                  <p:cNvSpPr>
                    <a:spLocks/>
                  </p:cNvSpPr>
                  <p:nvPr/>
                </p:nvSpPr>
                <p:spPr bwMode="auto">
                  <a:xfrm>
                    <a:off x="1424" y="3123"/>
                    <a:ext cx="1214" cy="410"/>
                  </a:xfrm>
                  <a:custGeom>
                    <a:avLst/>
                    <a:gdLst>
                      <a:gd name="T0" fmla="*/ 6 w 1214"/>
                      <a:gd name="T1" fmla="*/ 0 h 410"/>
                      <a:gd name="T2" fmla="*/ 0 w 1214"/>
                      <a:gd name="T3" fmla="*/ 43 h 410"/>
                      <a:gd name="T4" fmla="*/ 6 w 1214"/>
                      <a:gd name="T5" fmla="*/ 98 h 410"/>
                      <a:gd name="T6" fmla="*/ 24 w 1214"/>
                      <a:gd name="T7" fmla="*/ 153 h 410"/>
                      <a:gd name="T8" fmla="*/ 57 w 1214"/>
                      <a:gd name="T9" fmla="*/ 208 h 410"/>
                      <a:gd name="T10" fmla="*/ 109 w 1214"/>
                      <a:gd name="T11" fmla="*/ 257 h 410"/>
                      <a:gd name="T12" fmla="*/ 172 w 1214"/>
                      <a:gd name="T13" fmla="*/ 303 h 410"/>
                      <a:gd name="T14" fmla="*/ 236 w 1214"/>
                      <a:gd name="T15" fmla="*/ 334 h 410"/>
                      <a:gd name="T16" fmla="*/ 290 w 1214"/>
                      <a:gd name="T17" fmla="*/ 355 h 410"/>
                      <a:gd name="T18" fmla="*/ 350 w 1214"/>
                      <a:gd name="T19" fmla="*/ 376 h 410"/>
                      <a:gd name="T20" fmla="*/ 408 w 1214"/>
                      <a:gd name="T21" fmla="*/ 389 h 410"/>
                      <a:gd name="T22" fmla="*/ 465 w 1214"/>
                      <a:gd name="T23" fmla="*/ 398 h 410"/>
                      <a:gd name="T24" fmla="*/ 519 w 1214"/>
                      <a:gd name="T25" fmla="*/ 404 h 410"/>
                      <a:gd name="T26" fmla="*/ 589 w 1214"/>
                      <a:gd name="T27" fmla="*/ 410 h 410"/>
                      <a:gd name="T28" fmla="*/ 655 w 1214"/>
                      <a:gd name="T29" fmla="*/ 407 h 410"/>
                      <a:gd name="T30" fmla="*/ 719 w 1214"/>
                      <a:gd name="T31" fmla="*/ 404 h 410"/>
                      <a:gd name="T32" fmla="*/ 794 w 1214"/>
                      <a:gd name="T33" fmla="*/ 395 h 410"/>
                      <a:gd name="T34" fmla="*/ 849 w 1214"/>
                      <a:gd name="T35" fmla="*/ 382 h 410"/>
                      <a:gd name="T36" fmla="*/ 909 w 1214"/>
                      <a:gd name="T37" fmla="*/ 364 h 410"/>
                      <a:gd name="T38" fmla="*/ 966 w 1214"/>
                      <a:gd name="T39" fmla="*/ 343 h 410"/>
                      <a:gd name="T40" fmla="*/ 1006 w 1214"/>
                      <a:gd name="T41" fmla="*/ 327 h 410"/>
                      <a:gd name="T42" fmla="*/ 1048 w 1214"/>
                      <a:gd name="T43" fmla="*/ 300 h 410"/>
                      <a:gd name="T44" fmla="*/ 1081 w 1214"/>
                      <a:gd name="T45" fmla="*/ 278 h 410"/>
                      <a:gd name="T46" fmla="*/ 1117 w 1214"/>
                      <a:gd name="T47" fmla="*/ 248 h 410"/>
                      <a:gd name="T48" fmla="*/ 1151 w 1214"/>
                      <a:gd name="T49" fmla="*/ 220 h 410"/>
                      <a:gd name="T50" fmla="*/ 1172 w 1214"/>
                      <a:gd name="T51" fmla="*/ 187 h 410"/>
                      <a:gd name="T52" fmla="*/ 1193 w 1214"/>
                      <a:gd name="T53" fmla="*/ 150 h 410"/>
                      <a:gd name="T54" fmla="*/ 1208 w 1214"/>
                      <a:gd name="T55" fmla="*/ 110 h 410"/>
                      <a:gd name="T56" fmla="*/ 1214 w 1214"/>
                      <a:gd name="T57" fmla="*/ 61 h 410"/>
                      <a:gd name="T58" fmla="*/ 1211 w 1214"/>
                      <a:gd name="T59" fmla="*/ 3 h 410"/>
                      <a:gd name="T60" fmla="*/ 6 w 1214"/>
                      <a:gd name="T61" fmla="*/ 0 h 410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1214" h="410">
                        <a:moveTo>
                          <a:pt x="6" y="0"/>
                        </a:moveTo>
                        <a:lnTo>
                          <a:pt x="0" y="43"/>
                        </a:lnTo>
                        <a:lnTo>
                          <a:pt x="6" y="98"/>
                        </a:lnTo>
                        <a:lnTo>
                          <a:pt x="24" y="153"/>
                        </a:lnTo>
                        <a:lnTo>
                          <a:pt x="57" y="208"/>
                        </a:lnTo>
                        <a:lnTo>
                          <a:pt x="109" y="257"/>
                        </a:lnTo>
                        <a:lnTo>
                          <a:pt x="172" y="303"/>
                        </a:lnTo>
                        <a:lnTo>
                          <a:pt x="236" y="334"/>
                        </a:lnTo>
                        <a:lnTo>
                          <a:pt x="290" y="355"/>
                        </a:lnTo>
                        <a:lnTo>
                          <a:pt x="350" y="376"/>
                        </a:lnTo>
                        <a:lnTo>
                          <a:pt x="408" y="389"/>
                        </a:lnTo>
                        <a:lnTo>
                          <a:pt x="465" y="398"/>
                        </a:lnTo>
                        <a:lnTo>
                          <a:pt x="519" y="404"/>
                        </a:lnTo>
                        <a:lnTo>
                          <a:pt x="589" y="410"/>
                        </a:lnTo>
                        <a:lnTo>
                          <a:pt x="655" y="407"/>
                        </a:lnTo>
                        <a:lnTo>
                          <a:pt x="719" y="404"/>
                        </a:lnTo>
                        <a:lnTo>
                          <a:pt x="794" y="395"/>
                        </a:lnTo>
                        <a:lnTo>
                          <a:pt x="849" y="382"/>
                        </a:lnTo>
                        <a:lnTo>
                          <a:pt x="909" y="364"/>
                        </a:lnTo>
                        <a:lnTo>
                          <a:pt x="966" y="343"/>
                        </a:lnTo>
                        <a:lnTo>
                          <a:pt x="1006" y="327"/>
                        </a:lnTo>
                        <a:lnTo>
                          <a:pt x="1048" y="300"/>
                        </a:lnTo>
                        <a:lnTo>
                          <a:pt x="1081" y="278"/>
                        </a:lnTo>
                        <a:lnTo>
                          <a:pt x="1117" y="248"/>
                        </a:lnTo>
                        <a:lnTo>
                          <a:pt x="1151" y="220"/>
                        </a:lnTo>
                        <a:lnTo>
                          <a:pt x="1172" y="187"/>
                        </a:lnTo>
                        <a:lnTo>
                          <a:pt x="1193" y="150"/>
                        </a:lnTo>
                        <a:lnTo>
                          <a:pt x="1208" y="110"/>
                        </a:lnTo>
                        <a:lnTo>
                          <a:pt x="1214" y="61"/>
                        </a:lnTo>
                        <a:lnTo>
                          <a:pt x="1211" y="3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8383" name="Group 32"/>
                <p:cNvGrpSpPr>
                  <a:grpSpLocks/>
                </p:cNvGrpSpPr>
                <p:nvPr/>
              </p:nvGrpSpPr>
              <p:grpSpPr bwMode="auto">
                <a:xfrm>
                  <a:off x="5124" y="3141"/>
                  <a:ext cx="396" cy="603"/>
                  <a:chOff x="3196" y="1830"/>
                  <a:chExt cx="1214" cy="1703"/>
                </a:xfrm>
              </p:grpSpPr>
              <p:sp>
                <p:nvSpPr>
                  <p:cNvPr id="58384" name="Freeform 33"/>
                  <p:cNvSpPr>
                    <a:spLocks/>
                  </p:cNvSpPr>
                  <p:nvPr/>
                </p:nvSpPr>
                <p:spPr bwMode="auto">
                  <a:xfrm>
                    <a:off x="3196" y="3123"/>
                    <a:ext cx="1214" cy="410"/>
                  </a:xfrm>
                  <a:custGeom>
                    <a:avLst/>
                    <a:gdLst>
                      <a:gd name="T0" fmla="*/ 6 w 1214"/>
                      <a:gd name="T1" fmla="*/ 0 h 410"/>
                      <a:gd name="T2" fmla="*/ 0 w 1214"/>
                      <a:gd name="T3" fmla="*/ 43 h 410"/>
                      <a:gd name="T4" fmla="*/ 6 w 1214"/>
                      <a:gd name="T5" fmla="*/ 98 h 410"/>
                      <a:gd name="T6" fmla="*/ 24 w 1214"/>
                      <a:gd name="T7" fmla="*/ 153 h 410"/>
                      <a:gd name="T8" fmla="*/ 57 w 1214"/>
                      <a:gd name="T9" fmla="*/ 208 h 410"/>
                      <a:gd name="T10" fmla="*/ 109 w 1214"/>
                      <a:gd name="T11" fmla="*/ 257 h 410"/>
                      <a:gd name="T12" fmla="*/ 172 w 1214"/>
                      <a:gd name="T13" fmla="*/ 303 h 410"/>
                      <a:gd name="T14" fmla="*/ 236 w 1214"/>
                      <a:gd name="T15" fmla="*/ 334 h 410"/>
                      <a:gd name="T16" fmla="*/ 290 w 1214"/>
                      <a:gd name="T17" fmla="*/ 355 h 410"/>
                      <a:gd name="T18" fmla="*/ 350 w 1214"/>
                      <a:gd name="T19" fmla="*/ 376 h 410"/>
                      <a:gd name="T20" fmla="*/ 408 w 1214"/>
                      <a:gd name="T21" fmla="*/ 389 h 410"/>
                      <a:gd name="T22" fmla="*/ 465 w 1214"/>
                      <a:gd name="T23" fmla="*/ 398 h 410"/>
                      <a:gd name="T24" fmla="*/ 519 w 1214"/>
                      <a:gd name="T25" fmla="*/ 404 h 410"/>
                      <a:gd name="T26" fmla="*/ 589 w 1214"/>
                      <a:gd name="T27" fmla="*/ 410 h 410"/>
                      <a:gd name="T28" fmla="*/ 655 w 1214"/>
                      <a:gd name="T29" fmla="*/ 407 h 410"/>
                      <a:gd name="T30" fmla="*/ 719 w 1214"/>
                      <a:gd name="T31" fmla="*/ 404 h 410"/>
                      <a:gd name="T32" fmla="*/ 794 w 1214"/>
                      <a:gd name="T33" fmla="*/ 395 h 410"/>
                      <a:gd name="T34" fmla="*/ 849 w 1214"/>
                      <a:gd name="T35" fmla="*/ 382 h 410"/>
                      <a:gd name="T36" fmla="*/ 909 w 1214"/>
                      <a:gd name="T37" fmla="*/ 364 h 410"/>
                      <a:gd name="T38" fmla="*/ 966 w 1214"/>
                      <a:gd name="T39" fmla="*/ 343 h 410"/>
                      <a:gd name="T40" fmla="*/ 1006 w 1214"/>
                      <a:gd name="T41" fmla="*/ 327 h 410"/>
                      <a:gd name="T42" fmla="*/ 1048 w 1214"/>
                      <a:gd name="T43" fmla="*/ 300 h 410"/>
                      <a:gd name="T44" fmla="*/ 1081 w 1214"/>
                      <a:gd name="T45" fmla="*/ 278 h 410"/>
                      <a:gd name="T46" fmla="*/ 1117 w 1214"/>
                      <a:gd name="T47" fmla="*/ 248 h 410"/>
                      <a:gd name="T48" fmla="*/ 1151 w 1214"/>
                      <a:gd name="T49" fmla="*/ 220 h 410"/>
                      <a:gd name="T50" fmla="*/ 1172 w 1214"/>
                      <a:gd name="T51" fmla="*/ 187 h 410"/>
                      <a:gd name="T52" fmla="*/ 1193 w 1214"/>
                      <a:gd name="T53" fmla="*/ 150 h 410"/>
                      <a:gd name="T54" fmla="*/ 1208 w 1214"/>
                      <a:gd name="T55" fmla="*/ 110 h 410"/>
                      <a:gd name="T56" fmla="*/ 1214 w 1214"/>
                      <a:gd name="T57" fmla="*/ 61 h 410"/>
                      <a:gd name="T58" fmla="*/ 1211 w 1214"/>
                      <a:gd name="T59" fmla="*/ 3 h 410"/>
                      <a:gd name="T60" fmla="*/ 6 w 1214"/>
                      <a:gd name="T61" fmla="*/ 0 h 410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1214" h="410">
                        <a:moveTo>
                          <a:pt x="6" y="0"/>
                        </a:moveTo>
                        <a:lnTo>
                          <a:pt x="0" y="43"/>
                        </a:lnTo>
                        <a:lnTo>
                          <a:pt x="6" y="98"/>
                        </a:lnTo>
                        <a:lnTo>
                          <a:pt x="24" y="153"/>
                        </a:lnTo>
                        <a:lnTo>
                          <a:pt x="57" y="208"/>
                        </a:lnTo>
                        <a:lnTo>
                          <a:pt x="109" y="257"/>
                        </a:lnTo>
                        <a:lnTo>
                          <a:pt x="172" y="303"/>
                        </a:lnTo>
                        <a:lnTo>
                          <a:pt x="236" y="334"/>
                        </a:lnTo>
                        <a:lnTo>
                          <a:pt x="290" y="355"/>
                        </a:lnTo>
                        <a:lnTo>
                          <a:pt x="350" y="376"/>
                        </a:lnTo>
                        <a:lnTo>
                          <a:pt x="408" y="389"/>
                        </a:lnTo>
                        <a:lnTo>
                          <a:pt x="465" y="398"/>
                        </a:lnTo>
                        <a:lnTo>
                          <a:pt x="519" y="404"/>
                        </a:lnTo>
                        <a:lnTo>
                          <a:pt x="589" y="410"/>
                        </a:lnTo>
                        <a:lnTo>
                          <a:pt x="655" y="407"/>
                        </a:lnTo>
                        <a:lnTo>
                          <a:pt x="719" y="404"/>
                        </a:lnTo>
                        <a:lnTo>
                          <a:pt x="794" y="395"/>
                        </a:lnTo>
                        <a:lnTo>
                          <a:pt x="849" y="382"/>
                        </a:lnTo>
                        <a:lnTo>
                          <a:pt x="909" y="364"/>
                        </a:lnTo>
                        <a:lnTo>
                          <a:pt x="966" y="343"/>
                        </a:lnTo>
                        <a:lnTo>
                          <a:pt x="1006" y="327"/>
                        </a:lnTo>
                        <a:lnTo>
                          <a:pt x="1048" y="300"/>
                        </a:lnTo>
                        <a:lnTo>
                          <a:pt x="1081" y="278"/>
                        </a:lnTo>
                        <a:lnTo>
                          <a:pt x="1117" y="248"/>
                        </a:lnTo>
                        <a:lnTo>
                          <a:pt x="1151" y="220"/>
                        </a:lnTo>
                        <a:lnTo>
                          <a:pt x="1172" y="187"/>
                        </a:lnTo>
                        <a:lnTo>
                          <a:pt x="1193" y="150"/>
                        </a:lnTo>
                        <a:lnTo>
                          <a:pt x="1208" y="110"/>
                        </a:lnTo>
                        <a:lnTo>
                          <a:pt x="1214" y="61"/>
                        </a:lnTo>
                        <a:lnTo>
                          <a:pt x="1211" y="3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8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822" y="1830"/>
                    <a:ext cx="563" cy="13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8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822" y="1830"/>
                    <a:ext cx="1" cy="129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387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46" y="1830"/>
                    <a:ext cx="576" cy="12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5849" name="Text Box 37"/>
              <p:cNvSpPr txBox="1">
                <a:spLocks noChangeArrowheads="1"/>
              </p:cNvSpPr>
              <p:nvPr/>
            </p:nvSpPr>
            <p:spPr bwMode="auto">
              <a:xfrm>
                <a:off x="4368" y="3388"/>
                <a:ext cx="576" cy="2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1600" b="1" smtClean="0">
                    <a:latin typeface="Arial" charset="0"/>
                    <a:cs typeface="Arial" charset="0"/>
                  </a:rPr>
                  <a:t>Errors</a:t>
                </a:r>
              </a:p>
            </p:txBody>
          </p:sp>
          <p:sp>
            <p:nvSpPr>
              <p:cNvPr id="35850" name="Text Box 38"/>
              <p:cNvSpPr txBox="1">
                <a:spLocks noChangeArrowheads="1"/>
              </p:cNvSpPr>
              <p:nvPr/>
            </p:nvSpPr>
            <p:spPr bwMode="auto">
              <a:xfrm>
                <a:off x="5040" y="3408"/>
                <a:ext cx="576" cy="2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1600" b="1" smtClean="0">
                    <a:latin typeface="Arial" charset="0"/>
                    <a:cs typeface="Arial" charset="0"/>
                  </a:rPr>
                  <a:t>Errors</a:t>
                </a:r>
              </a:p>
            </p:txBody>
          </p:sp>
        </p:grpSp>
        <p:sp>
          <p:nvSpPr>
            <p:cNvPr id="35847" name="Text Box 41"/>
            <p:cNvSpPr txBox="1">
              <a:spLocks noChangeArrowheads="1"/>
            </p:cNvSpPr>
            <p:nvPr/>
          </p:nvSpPr>
          <p:spPr bwMode="auto">
            <a:xfrm>
              <a:off x="8077200" y="3836987"/>
              <a:ext cx="361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b="1" smtClean="0">
                  <a:latin typeface="Arial" charset="0"/>
                  <a:cs typeface="Arial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457200" y="1524000"/>
            <a:ext cx="7620000" cy="157030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  <a:extLst/>
        </p:spPr>
        <p:txBody>
          <a:bodyPr lIns="92075" tIns="46038" rIns="92075" bIns="46038"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buClr>
                <a:srgbClr val="00FFFF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Effect: </a:t>
            </a: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With a dichotomous exposure (e.g., smoking vs. non-smoking), non-differential misclassification</a:t>
            </a:r>
          </a:p>
          <a:p>
            <a:pPr>
              <a:buClr>
                <a:srgbClr val="00FFFF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minimizes differences &amp; causes an </a:t>
            </a:r>
            <a:r>
              <a:rPr lang="en-US" u="sng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under</a:t>
            </a: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estimate of effect, i.e. </a:t>
            </a:r>
            <a:r>
              <a:rPr lang="ja-JP" alt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bias toward the null.</a:t>
            </a:r>
            <a:r>
              <a:rPr lang="ja-JP" alt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445" name="Group 18"/>
          <p:cNvGrpSpPr>
            <a:grpSpLocks/>
          </p:cNvGrpSpPr>
          <p:nvPr/>
        </p:nvGrpSpPr>
        <p:grpSpPr bwMode="auto">
          <a:xfrm>
            <a:off x="1981200" y="3468688"/>
            <a:ext cx="5300663" cy="3313112"/>
            <a:chOff x="1248" y="2185"/>
            <a:chExt cx="3339" cy="2087"/>
          </a:xfrm>
        </p:grpSpPr>
        <p:grpSp>
          <p:nvGrpSpPr>
            <p:cNvPr id="61466" name="Group 5"/>
            <p:cNvGrpSpPr>
              <a:grpSpLocks/>
            </p:cNvGrpSpPr>
            <p:nvPr/>
          </p:nvGrpSpPr>
          <p:grpSpPr bwMode="auto">
            <a:xfrm>
              <a:off x="1344" y="2185"/>
              <a:ext cx="3168" cy="2087"/>
              <a:chOff x="1344" y="1369"/>
              <a:chExt cx="3168" cy="2087"/>
            </a:xfrm>
          </p:grpSpPr>
          <p:sp>
            <p:nvSpPr>
              <p:cNvPr id="38943" name="Line 6"/>
              <p:cNvSpPr>
                <a:spLocks noChangeShapeType="1"/>
              </p:cNvSpPr>
              <p:nvPr/>
            </p:nvSpPr>
            <p:spPr bwMode="auto">
              <a:xfrm>
                <a:off x="1344" y="2640"/>
                <a:ext cx="316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8944" name="Text Box 7"/>
              <p:cNvSpPr txBox="1">
                <a:spLocks noChangeArrowheads="1"/>
              </p:cNvSpPr>
              <p:nvPr/>
            </p:nvSpPr>
            <p:spPr bwMode="auto">
              <a:xfrm>
                <a:off x="1344" y="2688"/>
                <a:ext cx="303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  <a:cs typeface="Arial" charset="0"/>
                  </a:rPr>
                  <a:t>0.3   0.5            1.0            2         3</a:t>
                </a:r>
              </a:p>
            </p:txBody>
          </p:sp>
          <p:sp>
            <p:nvSpPr>
              <p:cNvPr id="38945" name="Line 8"/>
              <p:cNvSpPr>
                <a:spLocks noChangeShapeType="1"/>
              </p:cNvSpPr>
              <p:nvPr/>
            </p:nvSpPr>
            <p:spPr bwMode="auto">
              <a:xfrm>
                <a:off x="2880" y="1920"/>
                <a:ext cx="0" cy="72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8946" name="Text Box 9"/>
              <p:cNvSpPr txBox="1">
                <a:spLocks noChangeArrowheads="1"/>
              </p:cNvSpPr>
              <p:nvPr/>
            </p:nvSpPr>
            <p:spPr bwMode="auto">
              <a:xfrm>
                <a:off x="2256" y="1369"/>
                <a:ext cx="128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r>
                  <a:rPr lang="ja-JP" altLang="en-US" smtClean="0">
                    <a:latin typeface="Arial" pitchFamily="34" charset="0"/>
                    <a:cs typeface="Arial" pitchFamily="34" charset="0"/>
                  </a:rPr>
                  <a:t>“</a:t>
                </a:r>
                <a:r>
                  <a:rPr lang="en-US" altLang="ja-JP" smtClean="0">
                    <a:latin typeface="Arial" pitchFamily="34" charset="0"/>
                    <a:cs typeface="Arial" pitchFamily="34" charset="0"/>
                  </a:rPr>
                  <a:t>Null</a:t>
                </a:r>
                <a:r>
                  <a:rPr lang="ja-JP" altLang="en-US" smtClean="0">
                    <a:latin typeface="Arial" pitchFamily="34" charset="0"/>
                    <a:cs typeface="Arial" pitchFamily="34" charset="0"/>
                  </a:rPr>
                  <a:t>”</a:t>
                </a:r>
                <a:r>
                  <a:rPr lang="en-US" altLang="ja-JP" smtClean="0">
                    <a:latin typeface="Arial" pitchFamily="34" charset="0"/>
                    <a:cs typeface="Arial" pitchFamily="34" charset="0"/>
                  </a:rPr>
                  <a:t> means</a:t>
                </a:r>
              </a:p>
              <a:p>
                <a:pPr>
                  <a:defRPr/>
                </a:pPr>
                <a:r>
                  <a:rPr lang="en-US" smtClean="0">
                    <a:latin typeface="Arial" pitchFamily="34" charset="0"/>
                    <a:cs typeface="Arial" pitchFamily="34" charset="0"/>
                  </a:rPr>
                  <a:t> no difference</a:t>
                </a:r>
              </a:p>
            </p:txBody>
          </p:sp>
          <p:sp>
            <p:nvSpPr>
              <p:cNvPr id="61475" name="Freeform 10"/>
              <p:cNvSpPr>
                <a:spLocks/>
              </p:cNvSpPr>
              <p:nvPr/>
            </p:nvSpPr>
            <p:spPr bwMode="auto">
              <a:xfrm rot="-413846">
                <a:off x="1536" y="2968"/>
                <a:ext cx="432" cy="248"/>
              </a:xfrm>
              <a:custGeom>
                <a:avLst/>
                <a:gdLst>
                  <a:gd name="T0" fmla="*/ 0 w 432"/>
                  <a:gd name="T1" fmla="*/ 0 h 248"/>
                  <a:gd name="T2" fmla="*/ 192 w 432"/>
                  <a:gd name="T3" fmla="*/ 240 h 248"/>
                  <a:gd name="T4" fmla="*/ 432 w 432"/>
                  <a:gd name="T5" fmla="*/ 48 h 2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" h="248">
                    <a:moveTo>
                      <a:pt x="0" y="0"/>
                    </a:moveTo>
                    <a:cubicBezTo>
                      <a:pt x="60" y="116"/>
                      <a:pt x="120" y="232"/>
                      <a:pt x="192" y="240"/>
                    </a:cubicBezTo>
                    <a:cubicBezTo>
                      <a:pt x="264" y="248"/>
                      <a:pt x="392" y="88"/>
                      <a:pt x="432" y="48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6" name="Freeform 11"/>
              <p:cNvSpPr>
                <a:spLocks/>
              </p:cNvSpPr>
              <p:nvPr/>
            </p:nvSpPr>
            <p:spPr bwMode="auto">
              <a:xfrm rot="304166" flipH="1">
                <a:off x="3792" y="2968"/>
                <a:ext cx="432" cy="248"/>
              </a:xfrm>
              <a:custGeom>
                <a:avLst/>
                <a:gdLst>
                  <a:gd name="T0" fmla="*/ 0 w 432"/>
                  <a:gd name="T1" fmla="*/ 0 h 248"/>
                  <a:gd name="T2" fmla="*/ 192 w 432"/>
                  <a:gd name="T3" fmla="*/ 240 h 248"/>
                  <a:gd name="T4" fmla="*/ 432 w 432"/>
                  <a:gd name="T5" fmla="*/ 48 h 2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" h="248">
                    <a:moveTo>
                      <a:pt x="0" y="0"/>
                    </a:moveTo>
                    <a:cubicBezTo>
                      <a:pt x="60" y="116"/>
                      <a:pt x="120" y="232"/>
                      <a:pt x="192" y="240"/>
                    </a:cubicBezTo>
                    <a:cubicBezTo>
                      <a:pt x="264" y="248"/>
                      <a:pt x="392" y="88"/>
                      <a:pt x="432" y="48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9" name="Line 12"/>
              <p:cNvSpPr>
                <a:spLocks noChangeShapeType="1"/>
              </p:cNvSpPr>
              <p:nvPr/>
            </p:nvSpPr>
            <p:spPr bwMode="auto">
              <a:xfrm>
                <a:off x="1344" y="2304"/>
                <a:ext cx="0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8950" name="Text Box 13"/>
              <p:cNvSpPr txBox="1">
                <a:spLocks noChangeArrowheads="1"/>
              </p:cNvSpPr>
              <p:nvPr/>
            </p:nvSpPr>
            <p:spPr bwMode="auto">
              <a:xfrm>
                <a:off x="2256" y="3168"/>
                <a:ext cx="12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  <a:cs typeface="Arial" charset="0"/>
                  </a:rPr>
                  <a:t>Relative Risk</a:t>
                </a:r>
              </a:p>
            </p:txBody>
          </p:sp>
        </p:grpSp>
        <p:sp>
          <p:nvSpPr>
            <p:cNvPr id="61467" name="AutoShape 14" descr="Green marble"/>
            <p:cNvSpPr>
              <a:spLocks noChangeArrowheads="1"/>
            </p:cNvSpPr>
            <p:nvPr/>
          </p:nvSpPr>
          <p:spPr bwMode="auto">
            <a:xfrm rot="9463046">
              <a:off x="3579" y="2640"/>
              <a:ext cx="1008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6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8" name="AutoShape 15" descr="Green marble"/>
            <p:cNvSpPr>
              <a:spLocks noChangeArrowheads="1"/>
            </p:cNvSpPr>
            <p:nvPr/>
          </p:nvSpPr>
          <p:spPr bwMode="auto">
            <a:xfrm rot="12136954" flipH="1">
              <a:off x="1248" y="2688"/>
              <a:ext cx="1008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6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8941" name="Picture 1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02995">
              <a:off x="1587" y="2304"/>
              <a:ext cx="62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8942" name="Picture 1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1097005" flipH="1">
              <a:off x="3694" y="2208"/>
              <a:ext cx="62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2" name="Text Box 238"/>
          <p:cNvSpPr txBox="1">
            <a:spLocks noChangeArrowheads="1"/>
          </p:cNvSpPr>
          <p:nvPr/>
        </p:nvSpPr>
        <p:spPr bwMode="auto">
          <a:xfrm>
            <a:off x="1524000" y="60325"/>
            <a:ext cx="5434013" cy="523875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Non-Differential Misclassification</a:t>
            </a:r>
          </a:p>
        </p:txBody>
      </p:sp>
      <p:grpSp>
        <p:nvGrpSpPr>
          <p:cNvPr id="61447" name="Group 1"/>
          <p:cNvGrpSpPr>
            <a:grpSpLocks/>
          </p:cNvGrpSpPr>
          <p:nvPr/>
        </p:nvGrpSpPr>
        <p:grpSpPr bwMode="auto">
          <a:xfrm>
            <a:off x="7239000" y="76200"/>
            <a:ext cx="1981200" cy="1230313"/>
            <a:chOff x="7239000" y="3341687"/>
            <a:chExt cx="1981200" cy="1230313"/>
          </a:xfrm>
        </p:grpSpPr>
        <p:grpSp>
          <p:nvGrpSpPr>
            <p:cNvPr id="61448" name="Group 44"/>
            <p:cNvGrpSpPr>
              <a:grpSpLocks/>
            </p:cNvGrpSpPr>
            <p:nvPr/>
          </p:nvGrpSpPr>
          <p:grpSpPr bwMode="auto">
            <a:xfrm>
              <a:off x="7239000" y="3341687"/>
              <a:ext cx="1981200" cy="1230313"/>
              <a:chOff x="4368" y="3050"/>
              <a:chExt cx="1248" cy="775"/>
            </a:xfrm>
          </p:grpSpPr>
          <p:grpSp>
            <p:nvGrpSpPr>
              <p:cNvPr id="61450" name="Group 42"/>
              <p:cNvGrpSpPr>
                <a:grpSpLocks/>
              </p:cNvGrpSpPr>
              <p:nvPr/>
            </p:nvGrpSpPr>
            <p:grpSpPr bwMode="auto">
              <a:xfrm>
                <a:off x="4464" y="3050"/>
                <a:ext cx="1056" cy="775"/>
                <a:chOff x="4464" y="3050"/>
                <a:chExt cx="1056" cy="775"/>
              </a:xfrm>
            </p:grpSpPr>
            <p:sp>
              <p:nvSpPr>
                <p:cNvPr id="61453" name="Freeform 24"/>
                <p:cNvSpPr>
                  <a:spLocks/>
                </p:cNvSpPr>
                <p:nvPr/>
              </p:nvSpPr>
              <p:spPr bwMode="auto">
                <a:xfrm>
                  <a:off x="4642" y="3050"/>
                  <a:ext cx="690" cy="107"/>
                </a:xfrm>
                <a:custGeom>
                  <a:avLst/>
                  <a:gdLst>
                    <a:gd name="T0" fmla="*/ 0 w 2118"/>
                    <a:gd name="T1" fmla="*/ 0 h 303"/>
                    <a:gd name="T2" fmla="*/ 0 w 2118"/>
                    <a:gd name="T3" fmla="*/ 0 h 303"/>
                    <a:gd name="T4" fmla="*/ 0 w 2118"/>
                    <a:gd name="T5" fmla="*/ 0 h 303"/>
                    <a:gd name="T6" fmla="*/ 0 w 2118"/>
                    <a:gd name="T7" fmla="*/ 0 h 303"/>
                    <a:gd name="T8" fmla="*/ 0 w 2118"/>
                    <a:gd name="T9" fmla="*/ 0 h 303"/>
                    <a:gd name="T10" fmla="*/ 0 w 2118"/>
                    <a:gd name="T11" fmla="*/ 0 h 303"/>
                    <a:gd name="T12" fmla="*/ 0 w 2118"/>
                    <a:gd name="T13" fmla="*/ 0 h 30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118" h="303">
                      <a:moveTo>
                        <a:pt x="0" y="303"/>
                      </a:moveTo>
                      <a:lnTo>
                        <a:pt x="2118" y="303"/>
                      </a:lnTo>
                      <a:lnTo>
                        <a:pt x="2118" y="196"/>
                      </a:lnTo>
                      <a:lnTo>
                        <a:pt x="1155" y="0"/>
                      </a:lnTo>
                      <a:lnTo>
                        <a:pt x="998" y="0"/>
                      </a:lnTo>
                      <a:lnTo>
                        <a:pt x="0" y="178"/>
                      </a:lnTo>
                      <a:lnTo>
                        <a:pt x="0" y="30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54" name="Oval 25"/>
                <p:cNvSpPr>
                  <a:spLocks noChangeArrowheads="1"/>
                </p:cNvSpPr>
                <p:nvPr/>
              </p:nvSpPr>
              <p:spPr bwMode="auto">
                <a:xfrm>
                  <a:off x="4964" y="3081"/>
                  <a:ext cx="46" cy="50"/>
                </a:xfrm>
                <a:prstGeom prst="ellipse">
                  <a:avLst/>
                </a:prstGeom>
                <a:solidFill>
                  <a:srgbClr val="80808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455" name="Freeform 26"/>
                <p:cNvSpPr>
                  <a:spLocks/>
                </p:cNvSpPr>
                <p:nvPr/>
              </p:nvSpPr>
              <p:spPr bwMode="auto">
                <a:xfrm>
                  <a:off x="4816" y="3144"/>
                  <a:ext cx="340" cy="681"/>
                </a:xfrm>
                <a:custGeom>
                  <a:avLst/>
                  <a:gdLst>
                    <a:gd name="T0" fmla="*/ 0 w 1045"/>
                    <a:gd name="T1" fmla="*/ 0 h 1923"/>
                    <a:gd name="T2" fmla="*/ 0 w 1045"/>
                    <a:gd name="T3" fmla="*/ 0 h 1923"/>
                    <a:gd name="T4" fmla="*/ 0 w 1045"/>
                    <a:gd name="T5" fmla="*/ 0 h 1923"/>
                    <a:gd name="T6" fmla="*/ 0 w 1045"/>
                    <a:gd name="T7" fmla="*/ 0 h 1923"/>
                    <a:gd name="T8" fmla="*/ 0 w 1045"/>
                    <a:gd name="T9" fmla="*/ 0 h 1923"/>
                    <a:gd name="T10" fmla="*/ 0 w 1045"/>
                    <a:gd name="T11" fmla="*/ 0 h 1923"/>
                    <a:gd name="T12" fmla="*/ 0 w 1045"/>
                    <a:gd name="T13" fmla="*/ 0 h 1923"/>
                    <a:gd name="T14" fmla="*/ 0 w 1045"/>
                    <a:gd name="T15" fmla="*/ 0 h 1923"/>
                    <a:gd name="T16" fmla="*/ 0 w 1045"/>
                    <a:gd name="T17" fmla="*/ 0 h 1923"/>
                    <a:gd name="T18" fmla="*/ 0 w 1045"/>
                    <a:gd name="T19" fmla="*/ 0 h 1923"/>
                    <a:gd name="T20" fmla="*/ 0 w 1045"/>
                    <a:gd name="T21" fmla="*/ 0 h 1923"/>
                    <a:gd name="T22" fmla="*/ 0 w 1045"/>
                    <a:gd name="T23" fmla="*/ 0 h 192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045" h="1923">
                      <a:moveTo>
                        <a:pt x="523" y="0"/>
                      </a:moveTo>
                      <a:lnTo>
                        <a:pt x="679" y="872"/>
                      </a:lnTo>
                      <a:lnTo>
                        <a:pt x="679" y="1620"/>
                      </a:lnTo>
                      <a:lnTo>
                        <a:pt x="784" y="1620"/>
                      </a:lnTo>
                      <a:lnTo>
                        <a:pt x="1045" y="1745"/>
                      </a:lnTo>
                      <a:lnTo>
                        <a:pt x="1045" y="1923"/>
                      </a:lnTo>
                      <a:lnTo>
                        <a:pt x="0" y="1923"/>
                      </a:lnTo>
                      <a:lnTo>
                        <a:pt x="0" y="1763"/>
                      </a:lnTo>
                      <a:lnTo>
                        <a:pt x="209" y="1638"/>
                      </a:lnTo>
                      <a:lnTo>
                        <a:pt x="331" y="1638"/>
                      </a:lnTo>
                      <a:lnTo>
                        <a:pt x="331" y="872"/>
                      </a:lnTo>
                      <a:lnTo>
                        <a:pt x="52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56" name="Group 27"/>
                <p:cNvGrpSpPr>
                  <a:grpSpLocks/>
                </p:cNvGrpSpPr>
                <p:nvPr/>
              </p:nvGrpSpPr>
              <p:grpSpPr bwMode="auto">
                <a:xfrm>
                  <a:off x="4464" y="3141"/>
                  <a:ext cx="396" cy="603"/>
                  <a:chOff x="1424" y="1830"/>
                  <a:chExt cx="1214" cy="1703"/>
                </a:xfrm>
              </p:grpSpPr>
              <p:sp>
                <p:nvSpPr>
                  <p:cNvPr id="6146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046" y="1830"/>
                    <a:ext cx="563" cy="13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46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46" y="1830"/>
                    <a:ext cx="1" cy="129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464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70" y="1830"/>
                    <a:ext cx="576" cy="12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465" name="Freeform 31"/>
                  <p:cNvSpPr>
                    <a:spLocks/>
                  </p:cNvSpPr>
                  <p:nvPr/>
                </p:nvSpPr>
                <p:spPr bwMode="auto">
                  <a:xfrm>
                    <a:off x="1424" y="3123"/>
                    <a:ext cx="1214" cy="410"/>
                  </a:xfrm>
                  <a:custGeom>
                    <a:avLst/>
                    <a:gdLst>
                      <a:gd name="T0" fmla="*/ 6 w 1214"/>
                      <a:gd name="T1" fmla="*/ 0 h 410"/>
                      <a:gd name="T2" fmla="*/ 0 w 1214"/>
                      <a:gd name="T3" fmla="*/ 43 h 410"/>
                      <a:gd name="T4" fmla="*/ 6 w 1214"/>
                      <a:gd name="T5" fmla="*/ 98 h 410"/>
                      <a:gd name="T6" fmla="*/ 24 w 1214"/>
                      <a:gd name="T7" fmla="*/ 153 h 410"/>
                      <a:gd name="T8" fmla="*/ 57 w 1214"/>
                      <a:gd name="T9" fmla="*/ 208 h 410"/>
                      <a:gd name="T10" fmla="*/ 109 w 1214"/>
                      <a:gd name="T11" fmla="*/ 257 h 410"/>
                      <a:gd name="T12" fmla="*/ 172 w 1214"/>
                      <a:gd name="T13" fmla="*/ 303 h 410"/>
                      <a:gd name="T14" fmla="*/ 236 w 1214"/>
                      <a:gd name="T15" fmla="*/ 334 h 410"/>
                      <a:gd name="T16" fmla="*/ 290 w 1214"/>
                      <a:gd name="T17" fmla="*/ 355 h 410"/>
                      <a:gd name="T18" fmla="*/ 350 w 1214"/>
                      <a:gd name="T19" fmla="*/ 376 h 410"/>
                      <a:gd name="T20" fmla="*/ 408 w 1214"/>
                      <a:gd name="T21" fmla="*/ 389 h 410"/>
                      <a:gd name="T22" fmla="*/ 465 w 1214"/>
                      <a:gd name="T23" fmla="*/ 398 h 410"/>
                      <a:gd name="T24" fmla="*/ 519 w 1214"/>
                      <a:gd name="T25" fmla="*/ 404 h 410"/>
                      <a:gd name="T26" fmla="*/ 589 w 1214"/>
                      <a:gd name="T27" fmla="*/ 410 h 410"/>
                      <a:gd name="T28" fmla="*/ 655 w 1214"/>
                      <a:gd name="T29" fmla="*/ 407 h 410"/>
                      <a:gd name="T30" fmla="*/ 719 w 1214"/>
                      <a:gd name="T31" fmla="*/ 404 h 410"/>
                      <a:gd name="T32" fmla="*/ 794 w 1214"/>
                      <a:gd name="T33" fmla="*/ 395 h 410"/>
                      <a:gd name="T34" fmla="*/ 849 w 1214"/>
                      <a:gd name="T35" fmla="*/ 382 h 410"/>
                      <a:gd name="T36" fmla="*/ 909 w 1214"/>
                      <a:gd name="T37" fmla="*/ 364 h 410"/>
                      <a:gd name="T38" fmla="*/ 966 w 1214"/>
                      <a:gd name="T39" fmla="*/ 343 h 410"/>
                      <a:gd name="T40" fmla="*/ 1006 w 1214"/>
                      <a:gd name="T41" fmla="*/ 327 h 410"/>
                      <a:gd name="T42" fmla="*/ 1048 w 1214"/>
                      <a:gd name="T43" fmla="*/ 300 h 410"/>
                      <a:gd name="T44" fmla="*/ 1081 w 1214"/>
                      <a:gd name="T45" fmla="*/ 278 h 410"/>
                      <a:gd name="T46" fmla="*/ 1117 w 1214"/>
                      <a:gd name="T47" fmla="*/ 248 h 410"/>
                      <a:gd name="T48" fmla="*/ 1151 w 1214"/>
                      <a:gd name="T49" fmla="*/ 220 h 410"/>
                      <a:gd name="T50" fmla="*/ 1172 w 1214"/>
                      <a:gd name="T51" fmla="*/ 187 h 410"/>
                      <a:gd name="T52" fmla="*/ 1193 w 1214"/>
                      <a:gd name="T53" fmla="*/ 150 h 410"/>
                      <a:gd name="T54" fmla="*/ 1208 w 1214"/>
                      <a:gd name="T55" fmla="*/ 110 h 410"/>
                      <a:gd name="T56" fmla="*/ 1214 w 1214"/>
                      <a:gd name="T57" fmla="*/ 61 h 410"/>
                      <a:gd name="T58" fmla="*/ 1211 w 1214"/>
                      <a:gd name="T59" fmla="*/ 3 h 410"/>
                      <a:gd name="T60" fmla="*/ 6 w 1214"/>
                      <a:gd name="T61" fmla="*/ 0 h 410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1214" h="410">
                        <a:moveTo>
                          <a:pt x="6" y="0"/>
                        </a:moveTo>
                        <a:lnTo>
                          <a:pt x="0" y="43"/>
                        </a:lnTo>
                        <a:lnTo>
                          <a:pt x="6" y="98"/>
                        </a:lnTo>
                        <a:lnTo>
                          <a:pt x="24" y="153"/>
                        </a:lnTo>
                        <a:lnTo>
                          <a:pt x="57" y="208"/>
                        </a:lnTo>
                        <a:lnTo>
                          <a:pt x="109" y="257"/>
                        </a:lnTo>
                        <a:lnTo>
                          <a:pt x="172" y="303"/>
                        </a:lnTo>
                        <a:lnTo>
                          <a:pt x="236" y="334"/>
                        </a:lnTo>
                        <a:lnTo>
                          <a:pt x="290" y="355"/>
                        </a:lnTo>
                        <a:lnTo>
                          <a:pt x="350" y="376"/>
                        </a:lnTo>
                        <a:lnTo>
                          <a:pt x="408" y="389"/>
                        </a:lnTo>
                        <a:lnTo>
                          <a:pt x="465" y="398"/>
                        </a:lnTo>
                        <a:lnTo>
                          <a:pt x="519" y="404"/>
                        </a:lnTo>
                        <a:lnTo>
                          <a:pt x="589" y="410"/>
                        </a:lnTo>
                        <a:lnTo>
                          <a:pt x="655" y="407"/>
                        </a:lnTo>
                        <a:lnTo>
                          <a:pt x="719" y="404"/>
                        </a:lnTo>
                        <a:lnTo>
                          <a:pt x="794" y="395"/>
                        </a:lnTo>
                        <a:lnTo>
                          <a:pt x="849" y="382"/>
                        </a:lnTo>
                        <a:lnTo>
                          <a:pt x="909" y="364"/>
                        </a:lnTo>
                        <a:lnTo>
                          <a:pt x="966" y="343"/>
                        </a:lnTo>
                        <a:lnTo>
                          <a:pt x="1006" y="327"/>
                        </a:lnTo>
                        <a:lnTo>
                          <a:pt x="1048" y="300"/>
                        </a:lnTo>
                        <a:lnTo>
                          <a:pt x="1081" y="278"/>
                        </a:lnTo>
                        <a:lnTo>
                          <a:pt x="1117" y="248"/>
                        </a:lnTo>
                        <a:lnTo>
                          <a:pt x="1151" y="220"/>
                        </a:lnTo>
                        <a:lnTo>
                          <a:pt x="1172" y="187"/>
                        </a:lnTo>
                        <a:lnTo>
                          <a:pt x="1193" y="150"/>
                        </a:lnTo>
                        <a:lnTo>
                          <a:pt x="1208" y="110"/>
                        </a:lnTo>
                        <a:lnTo>
                          <a:pt x="1214" y="61"/>
                        </a:lnTo>
                        <a:lnTo>
                          <a:pt x="1211" y="3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457" name="Group 32"/>
                <p:cNvGrpSpPr>
                  <a:grpSpLocks/>
                </p:cNvGrpSpPr>
                <p:nvPr/>
              </p:nvGrpSpPr>
              <p:grpSpPr bwMode="auto">
                <a:xfrm>
                  <a:off x="5124" y="3141"/>
                  <a:ext cx="396" cy="603"/>
                  <a:chOff x="3196" y="1830"/>
                  <a:chExt cx="1214" cy="1703"/>
                </a:xfrm>
              </p:grpSpPr>
              <p:sp>
                <p:nvSpPr>
                  <p:cNvPr id="61458" name="Freeform 33"/>
                  <p:cNvSpPr>
                    <a:spLocks/>
                  </p:cNvSpPr>
                  <p:nvPr/>
                </p:nvSpPr>
                <p:spPr bwMode="auto">
                  <a:xfrm>
                    <a:off x="3196" y="3123"/>
                    <a:ext cx="1214" cy="410"/>
                  </a:xfrm>
                  <a:custGeom>
                    <a:avLst/>
                    <a:gdLst>
                      <a:gd name="T0" fmla="*/ 6 w 1214"/>
                      <a:gd name="T1" fmla="*/ 0 h 410"/>
                      <a:gd name="T2" fmla="*/ 0 w 1214"/>
                      <a:gd name="T3" fmla="*/ 43 h 410"/>
                      <a:gd name="T4" fmla="*/ 6 w 1214"/>
                      <a:gd name="T5" fmla="*/ 98 h 410"/>
                      <a:gd name="T6" fmla="*/ 24 w 1214"/>
                      <a:gd name="T7" fmla="*/ 153 h 410"/>
                      <a:gd name="T8" fmla="*/ 57 w 1214"/>
                      <a:gd name="T9" fmla="*/ 208 h 410"/>
                      <a:gd name="T10" fmla="*/ 109 w 1214"/>
                      <a:gd name="T11" fmla="*/ 257 h 410"/>
                      <a:gd name="T12" fmla="*/ 172 w 1214"/>
                      <a:gd name="T13" fmla="*/ 303 h 410"/>
                      <a:gd name="T14" fmla="*/ 236 w 1214"/>
                      <a:gd name="T15" fmla="*/ 334 h 410"/>
                      <a:gd name="T16" fmla="*/ 290 w 1214"/>
                      <a:gd name="T17" fmla="*/ 355 h 410"/>
                      <a:gd name="T18" fmla="*/ 350 w 1214"/>
                      <a:gd name="T19" fmla="*/ 376 h 410"/>
                      <a:gd name="T20" fmla="*/ 408 w 1214"/>
                      <a:gd name="T21" fmla="*/ 389 h 410"/>
                      <a:gd name="T22" fmla="*/ 465 w 1214"/>
                      <a:gd name="T23" fmla="*/ 398 h 410"/>
                      <a:gd name="T24" fmla="*/ 519 w 1214"/>
                      <a:gd name="T25" fmla="*/ 404 h 410"/>
                      <a:gd name="T26" fmla="*/ 589 w 1214"/>
                      <a:gd name="T27" fmla="*/ 410 h 410"/>
                      <a:gd name="T28" fmla="*/ 655 w 1214"/>
                      <a:gd name="T29" fmla="*/ 407 h 410"/>
                      <a:gd name="T30" fmla="*/ 719 w 1214"/>
                      <a:gd name="T31" fmla="*/ 404 h 410"/>
                      <a:gd name="T32" fmla="*/ 794 w 1214"/>
                      <a:gd name="T33" fmla="*/ 395 h 410"/>
                      <a:gd name="T34" fmla="*/ 849 w 1214"/>
                      <a:gd name="T35" fmla="*/ 382 h 410"/>
                      <a:gd name="T36" fmla="*/ 909 w 1214"/>
                      <a:gd name="T37" fmla="*/ 364 h 410"/>
                      <a:gd name="T38" fmla="*/ 966 w 1214"/>
                      <a:gd name="T39" fmla="*/ 343 h 410"/>
                      <a:gd name="T40" fmla="*/ 1006 w 1214"/>
                      <a:gd name="T41" fmla="*/ 327 h 410"/>
                      <a:gd name="T42" fmla="*/ 1048 w 1214"/>
                      <a:gd name="T43" fmla="*/ 300 h 410"/>
                      <a:gd name="T44" fmla="*/ 1081 w 1214"/>
                      <a:gd name="T45" fmla="*/ 278 h 410"/>
                      <a:gd name="T46" fmla="*/ 1117 w 1214"/>
                      <a:gd name="T47" fmla="*/ 248 h 410"/>
                      <a:gd name="T48" fmla="*/ 1151 w 1214"/>
                      <a:gd name="T49" fmla="*/ 220 h 410"/>
                      <a:gd name="T50" fmla="*/ 1172 w 1214"/>
                      <a:gd name="T51" fmla="*/ 187 h 410"/>
                      <a:gd name="T52" fmla="*/ 1193 w 1214"/>
                      <a:gd name="T53" fmla="*/ 150 h 410"/>
                      <a:gd name="T54" fmla="*/ 1208 w 1214"/>
                      <a:gd name="T55" fmla="*/ 110 h 410"/>
                      <a:gd name="T56" fmla="*/ 1214 w 1214"/>
                      <a:gd name="T57" fmla="*/ 61 h 410"/>
                      <a:gd name="T58" fmla="*/ 1211 w 1214"/>
                      <a:gd name="T59" fmla="*/ 3 h 410"/>
                      <a:gd name="T60" fmla="*/ 6 w 1214"/>
                      <a:gd name="T61" fmla="*/ 0 h 410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1214" h="410">
                        <a:moveTo>
                          <a:pt x="6" y="0"/>
                        </a:moveTo>
                        <a:lnTo>
                          <a:pt x="0" y="43"/>
                        </a:lnTo>
                        <a:lnTo>
                          <a:pt x="6" y="98"/>
                        </a:lnTo>
                        <a:lnTo>
                          <a:pt x="24" y="153"/>
                        </a:lnTo>
                        <a:lnTo>
                          <a:pt x="57" y="208"/>
                        </a:lnTo>
                        <a:lnTo>
                          <a:pt x="109" y="257"/>
                        </a:lnTo>
                        <a:lnTo>
                          <a:pt x="172" y="303"/>
                        </a:lnTo>
                        <a:lnTo>
                          <a:pt x="236" y="334"/>
                        </a:lnTo>
                        <a:lnTo>
                          <a:pt x="290" y="355"/>
                        </a:lnTo>
                        <a:lnTo>
                          <a:pt x="350" y="376"/>
                        </a:lnTo>
                        <a:lnTo>
                          <a:pt x="408" y="389"/>
                        </a:lnTo>
                        <a:lnTo>
                          <a:pt x="465" y="398"/>
                        </a:lnTo>
                        <a:lnTo>
                          <a:pt x="519" y="404"/>
                        </a:lnTo>
                        <a:lnTo>
                          <a:pt x="589" y="410"/>
                        </a:lnTo>
                        <a:lnTo>
                          <a:pt x="655" y="407"/>
                        </a:lnTo>
                        <a:lnTo>
                          <a:pt x="719" y="404"/>
                        </a:lnTo>
                        <a:lnTo>
                          <a:pt x="794" y="395"/>
                        </a:lnTo>
                        <a:lnTo>
                          <a:pt x="849" y="382"/>
                        </a:lnTo>
                        <a:lnTo>
                          <a:pt x="909" y="364"/>
                        </a:lnTo>
                        <a:lnTo>
                          <a:pt x="966" y="343"/>
                        </a:lnTo>
                        <a:lnTo>
                          <a:pt x="1006" y="327"/>
                        </a:lnTo>
                        <a:lnTo>
                          <a:pt x="1048" y="300"/>
                        </a:lnTo>
                        <a:lnTo>
                          <a:pt x="1081" y="278"/>
                        </a:lnTo>
                        <a:lnTo>
                          <a:pt x="1117" y="248"/>
                        </a:lnTo>
                        <a:lnTo>
                          <a:pt x="1151" y="220"/>
                        </a:lnTo>
                        <a:lnTo>
                          <a:pt x="1172" y="187"/>
                        </a:lnTo>
                        <a:lnTo>
                          <a:pt x="1193" y="150"/>
                        </a:lnTo>
                        <a:lnTo>
                          <a:pt x="1208" y="110"/>
                        </a:lnTo>
                        <a:lnTo>
                          <a:pt x="1214" y="61"/>
                        </a:lnTo>
                        <a:lnTo>
                          <a:pt x="1211" y="3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45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822" y="1830"/>
                    <a:ext cx="563" cy="131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46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822" y="1830"/>
                    <a:ext cx="1" cy="129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461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46" y="1830"/>
                    <a:ext cx="576" cy="12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8923" name="Text Box 37"/>
              <p:cNvSpPr txBox="1">
                <a:spLocks noChangeArrowheads="1"/>
              </p:cNvSpPr>
              <p:nvPr/>
            </p:nvSpPr>
            <p:spPr bwMode="auto">
              <a:xfrm>
                <a:off x="4368" y="3388"/>
                <a:ext cx="576" cy="2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1600" b="1" smtClean="0">
                    <a:latin typeface="Arial" charset="0"/>
                    <a:cs typeface="Arial" charset="0"/>
                  </a:rPr>
                  <a:t>Errors</a:t>
                </a:r>
              </a:p>
            </p:txBody>
          </p:sp>
          <p:sp>
            <p:nvSpPr>
              <p:cNvPr id="38924" name="Text Box 38"/>
              <p:cNvSpPr txBox="1">
                <a:spLocks noChangeArrowheads="1"/>
              </p:cNvSpPr>
              <p:nvPr/>
            </p:nvSpPr>
            <p:spPr bwMode="auto">
              <a:xfrm>
                <a:off x="5040" y="3408"/>
                <a:ext cx="576" cy="2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US" sz="1600" b="1" smtClean="0">
                    <a:latin typeface="Arial" charset="0"/>
                    <a:cs typeface="Arial" charset="0"/>
                  </a:rPr>
                  <a:t>Errors</a:t>
                </a:r>
              </a:p>
            </p:txBody>
          </p:sp>
        </p:grpSp>
        <p:sp>
          <p:nvSpPr>
            <p:cNvPr id="38921" name="Text Box 41"/>
            <p:cNvSpPr txBox="1">
              <a:spLocks noChangeArrowheads="1"/>
            </p:cNvSpPr>
            <p:nvPr/>
          </p:nvSpPr>
          <p:spPr bwMode="auto">
            <a:xfrm>
              <a:off x="8077200" y="3836987"/>
              <a:ext cx="361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b="1" smtClean="0">
                  <a:latin typeface="Arial" charset="0"/>
                  <a:cs typeface="Arial" charset="0"/>
                </a:rPr>
                <a:t>=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2"/>
          <p:cNvSpPr txBox="1">
            <a:spLocks noChangeArrowheads="1"/>
          </p:cNvSpPr>
          <p:nvPr/>
        </p:nvSpPr>
        <p:spPr bwMode="auto">
          <a:xfrm>
            <a:off x="152400" y="2667000"/>
            <a:ext cx="8839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i="1" u="sng">
                <a:cs typeface="Arial" panose="020B0604020202020204" pitchFamily="34" charset="0"/>
              </a:rPr>
              <a:t>Differences</a:t>
            </a:r>
            <a:r>
              <a:rPr lang="en-US" altLang="en-US">
                <a:cs typeface="Arial" panose="020B0604020202020204" pitchFamily="34" charset="0"/>
              </a:rPr>
              <a:t> in accurately remembering exposures (unequal)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Example:</a:t>
            </a:r>
            <a:r>
              <a:rPr lang="en-US" altLang="en-US">
                <a:cs typeface="Arial" panose="020B0604020202020204" pitchFamily="34" charset="0"/>
              </a:rPr>
              <a:t> Mothers of children with birth defects will remember the drugs they took during pregnancy better than mothers of normal children (maternal recall bias).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Arial" panose="020B0604020202020204" pitchFamily="34" charset="0"/>
              </a:rPr>
              <a:t>Interviewer or recorder bias.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Example:</a:t>
            </a:r>
            <a:r>
              <a:rPr lang="en-US" altLang="en-US">
                <a:cs typeface="Arial" panose="020B0604020202020204" pitchFamily="34" charset="0"/>
              </a:rPr>
              <a:t> Interview has subconscious belief about the hypothesis.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Arial" panose="020B0604020202020204" pitchFamily="34" charset="0"/>
              </a:rPr>
              <a:t>More accurate information in one of the groups.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Example:</a:t>
            </a:r>
            <a:r>
              <a:rPr lang="en-US" altLang="en-US">
                <a:cs typeface="Arial" panose="020B0604020202020204" pitchFamily="34" charset="0"/>
              </a:rPr>
              <a:t> Case-control study with cases from one facility and controls from another with differences in record keeping.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60960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When errors in classification of exposure or outcome are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frequent in one group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grpSp>
        <p:nvGrpSpPr>
          <p:cNvPr id="63492" name="Group 43"/>
          <p:cNvGrpSpPr>
            <a:grpSpLocks/>
          </p:cNvGrpSpPr>
          <p:nvPr/>
        </p:nvGrpSpPr>
        <p:grpSpPr bwMode="auto">
          <a:xfrm>
            <a:off x="6248400" y="457200"/>
            <a:ext cx="1905000" cy="1295400"/>
            <a:chOff x="4272" y="1584"/>
            <a:chExt cx="1200" cy="816"/>
          </a:xfrm>
        </p:grpSpPr>
        <p:grpSp>
          <p:nvGrpSpPr>
            <p:cNvPr id="63494" name="Group 7"/>
            <p:cNvGrpSpPr>
              <a:grpSpLocks/>
            </p:cNvGrpSpPr>
            <p:nvPr/>
          </p:nvGrpSpPr>
          <p:grpSpPr bwMode="auto">
            <a:xfrm>
              <a:off x="4368" y="1584"/>
              <a:ext cx="1008" cy="816"/>
              <a:chOff x="4416" y="3145"/>
              <a:chExt cx="1248" cy="1006"/>
            </a:xfrm>
          </p:grpSpPr>
          <p:sp>
            <p:nvSpPr>
              <p:cNvPr id="63497" name="Freeform 8"/>
              <p:cNvSpPr>
                <a:spLocks/>
              </p:cNvSpPr>
              <p:nvPr/>
            </p:nvSpPr>
            <p:spPr bwMode="auto">
              <a:xfrm rot="1192222">
                <a:off x="4636" y="3177"/>
                <a:ext cx="855" cy="132"/>
              </a:xfrm>
              <a:custGeom>
                <a:avLst/>
                <a:gdLst>
                  <a:gd name="T0" fmla="*/ 0 w 2118"/>
                  <a:gd name="T1" fmla="*/ 0 h 303"/>
                  <a:gd name="T2" fmla="*/ 0 w 2118"/>
                  <a:gd name="T3" fmla="*/ 0 h 303"/>
                  <a:gd name="T4" fmla="*/ 0 w 2118"/>
                  <a:gd name="T5" fmla="*/ 0 h 303"/>
                  <a:gd name="T6" fmla="*/ 0 w 2118"/>
                  <a:gd name="T7" fmla="*/ 0 h 303"/>
                  <a:gd name="T8" fmla="*/ 0 w 2118"/>
                  <a:gd name="T9" fmla="*/ 0 h 303"/>
                  <a:gd name="T10" fmla="*/ 0 w 2118"/>
                  <a:gd name="T11" fmla="*/ 0 h 303"/>
                  <a:gd name="T12" fmla="*/ 0 w 2118"/>
                  <a:gd name="T13" fmla="*/ 0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8" h="303">
                    <a:moveTo>
                      <a:pt x="0" y="303"/>
                    </a:moveTo>
                    <a:lnTo>
                      <a:pt x="2118" y="303"/>
                    </a:lnTo>
                    <a:lnTo>
                      <a:pt x="2118" y="196"/>
                    </a:lnTo>
                    <a:lnTo>
                      <a:pt x="1155" y="0"/>
                    </a:lnTo>
                    <a:lnTo>
                      <a:pt x="998" y="0"/>
                    </a:lnTo>
                    <a:lnTo>
                      <a:pt x="0" y="178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98" name="Oval 9"/>
              <p:cNvSpPr>
                <a:spLocks noChangeArrowheads="1"/>
              </p:cNvSpPr>
              <p:nvPr/>
            </p:nvSpPr>
            <p:spPr bwMode="auto">
              <a:xfrm>
                <a:off x="5035" y="3215"/>
                <a:ext cx="57" cy="62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63499" name="Freeform 10"/>
              <p:cNvSpPr>
                <a:spLocks/>
              </p:cNvSpPr>
              <p:nvPr/>
            </p:nvSpPr>
            <p:spPr bwMode="auto">
              <a:xfrm>
                <a:off x="4852" y="3293"/>
                <a:ext cx="421" cy="839"/>
              </a:xfrm>
              <a:custGeom>
                <a:avLst/>
                <a:gdLst>
                  <a:gd name="T0" fmla="*/ 0 w 1045"/>
                  <a:gd name="T1" fmla="*/ 0 h 1923"/>
                  <a:gd name="T2" fmla="*/ 0 w 1045"/>
                  <a:gd name="T3" fmla="*/ 0 h 1923"/>
                  <a:gd name="T4" fmla="*/ 0 w 1045"/>
                  <a:gd name="T5" fmla="*/ 0 h 1923"/>
                  <a:gd name="T6" fmla="*/ 0 w 1045"/>
                  <a:gd name="T7" fmla="*/ 0 h 1923"/>
                  <a:gd name="T8" fmla="*/ 0 w 1045"/>
                  <a:gd name="T9" fmla="*/ 0 h 1923"/>
                  <a:gd name="T10" fmla="*/ 0 w 1045"/>
                  <a:gd name="T11" fmla="*/ 0 h 1923"/>
                  <a:gd name="T12" fmla="*/ 0 w 1045"/>
                  <a:gd name="T13" fmla="*/ 0 h 1923"/>
                  <a:gd name="T14" fmla="*/ 0 w 1045"/>
                  <a:gd name="T15" fmla="*/ 0 h 1923"/>
                  <a:gd name="T16" fmla="*/ 0 w 1045"/>
                  <a:gd name="T17" fmla="*/ 0 h 1923"/>
                  <a:gd name="T18" fmla="*/ 0 w 1045"/>
                  <a:gd name="T19" fmla="*/ 0 h 1923"/>
                  <a:gd name="T20" fmla="*/ 0 w 1045"/>
                  <a:gd name="T21" fmla="*/ 0 h 1923"/>
                  <a:gd name="T22" fmla="*/ 0 w 1045"/>
                  <a:gd name="T23" fmla="*/ 0 h 192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45" h="1923">
                    <a:moveTo>
                      <a:pt x="523" y="0"/>
                    </a:moveTo>
                    <a:lnTo>
                      <a:pt x="679" y="872"/>
                    </a:lnTo>
                    <a:lnTo>
                      <a:pt x="679" y="1620"/>
                    </a:lnTo>
                    <a:lnTo>
                      <a:pt x="784" y="1620"/>
                    </a:lnTo>
                    <a:lnTo>
                      <a:pt x="1045" y="1745"/>
                    </a:lnTo>
                    <a:lnTo>
                      <a:pt x="1045" y="1923"/>
                    </a:lnTo>
                    <a:lnTo>
                      <a:pt x="0" y="1923"/>
                    </a:lnTo>
                    <a:lnTo>
                      <a:pt x="0" y="1763"/>
                    </a:lnTo>
                    <a:lnTo>
                      <a:pt x="209" y="1638"/>
                    </a:lnTo>
                    <a:lnTo>
                      <a:pt x="331" y="1638"/>
                    </a:lnTo>
                    <a:lnTo>
                      <a:pt x="331" y="872"/>
                    </a:lnTo>
                    <a:lnTo>
                      <a:pt x="523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3500" name="Group 11"/>
              <p:cNvGrpSpPr>
                <a:grpSpLocks/>
              </p:cNvGrpSpPr>
              <p:nvPr/>
            </p:nvGrpSpPr>
            <p:grpSpPr bwMode="auto">
              <a:xfrm>
                <a:off x="4416" y="3145"/>
                <a:ext cx="490" cy="743"/>
                <a:chOff x="1424" y="1830"/>
                <a:chExt cx="1214" cy="1703"/>
              </a:xfrm>
            </p:grpSpPr>
            <p:sp>
              <p:nvSpPr>
                <p:cNvPr id="63506" name="Line 12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7" name="Line 13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470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9" name="Freeform 15"/>
                <p:cNvSpPr>
                  <a:spLocks/>
                </p:cNvSpPr>
                <p:nvPr/>
              </p:nvSpPr>
              <p:spPr bwMode="auto">
                <a:xfrm>
                  <a:off x="1424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3501" name="Group 16"/>
              <p:cNvGrpSpPr>
                <a:grpSpLocks/>
              </p:cNvGrpSpPr>
              <p:nvPr/>
            </p:nvGrpSpPr>
            <p:grpSpPr bwMode="auto">
              <a:xfrm>
                <a:off x="5174" y="3408"/>
                <a:ext cx="490" cy="743"/>
                <a:chOff x="3196" y="1830"/>
                <a:chExt cx="1214" cy="1703"/>
              </a:xfrm>
            </p:grpSpPr>
            <p:sp>
              <p:nvSpPr>
                <p:cNvPr id="63502" name="Freeform 17"/>
                <p:cNvSpPr>
                  <a:spLocks/>
                </p:cNvSpPr>
                <p:nvPr/>
              </p:nvSpPr>
              <p:spPr bwMode="auto">
                <a:xfrm>
                  <a:off x="3196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3" name="Line 18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4" name="Line 19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246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991" name="Text Box 39"/>
            <p:cNvSpPr txBox="1">
              <a:spLocks noChangeArrowheads="1"/>
            </p:cNvSpPr>
            <p:nvPr/>
          </p:nvSpPr>
          <p:spPr bwMode="auto">
            <a:xfrm>
              <a:off x="4896" y="2044"/>
              <a:ext cx="576" cy="23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smtClean="0">
                  <a:latin typeface="Arial" charset="0"/>
                  <a:cs typeface="Arial" charset="0"/>
                </a:rPr>
                <a:t>Errors</a:t>
              </a:r>
            </a:p>
          </p:txBody>
        </p:sp>
        <p:sp>
          <p:nvSpPr>
            <p:cNvPr id="41992" name="Text Box 40"/>
            <p:cNvSpPr txBox="1">
              <a:spLocks noChangeArrowheads="1"/>
            </p:cNvSpPr>
            <p:nvPr/>
          </p:nvSpPr>
          <p:spPr bwMode="auto">
            <a:xfrm>
              <a:off x="4272" y="1852"/>
              <a:ext cx="576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Errors</a:t>
              </a:r>
            </a:p>
          </p:txBody>
        </p:sp>
      </p:grpSp>
      <p:sp>
        <p:nvSpPr>
          <p:cNvPr id="37893" name="Text Box 238"/>
          <p:cNvSpPr txBox="1">
            <a:spLocks noChangeArrowheads="1"/>
          </p:cNvSpPr>
          <p:nvPr/>
        </p:nvSpPr>
        <p:spPr bwMode="auto">
          <a:xfrm>
            <a:off x="3200400" y="76200"/>
            <a:ext cx="2819400" cy="954088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i="1" u="sng" smtClean="0">
                <a:solidFill>
                  <a:srgbClr val="000000"/>
                </a:solidFill>
                <a:latin typeface="Arial" charset="0"/>
              </a:rPr>
              <a:t>Differential</a:t>
            </a: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 Misclassification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09600" y="2582863"/>
            <a:ext cx="7772400" cy="4122737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scene3d>
            <a:camera prst="orthographicFron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</a:sp3d>
          <a:extLst/>
        </p:spPr>
        <p:txBody>
          <a:bodyPr lIns="92075" tIns="46038" rIns="92075" bIns="46038">
            <a:flatTx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rgbClr val="00FF99"/>
              </a:buClr>
              <a:buSzPct val="130000"/>
              <a:defRPr/>
            </a:pPr>
            <a:r>
              <a:rPr lang="en-US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 eaLnBrk="1" hangingPunct="1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A case-control study of heart malformations in newborn infants. Cases group is mothers of infants with defects. Controls are mothers of normal infants.</a:t>
            </a:r>
          </a:p>
          <a:p>
            <a:pPr eaLnBrk="1" hangingPunct="1">
              <a:defRPr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Both groups are asked about medication use during pregnancy.</a:t>
            </a:r>
          </a:p>
          <a:p>
            <a:pPr eaLnBrk="1" hangingPunct="1">
              <a:defRPr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Of course, mothers of infants with defects will have already spent hours thinking about what might have caused the defect. 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Was it something I took?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 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7543800" y="238125"/>
          <a:ext cx="12271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6" name="Clip" r:id="rId4" imgW="2166845" imgH="2287575" progId="MS_ClipArt_Gallery.5">
                  <p:embed/>
                </p:oleObj>
              </mc:Choice>
              <mc:Fallback>
                <p:oleObj name="Clip" r:id="rId4" imgW="2166845" imgH="2287575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38125"/>
                        <a:ext cx="12271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150"/>
          <p:cNvSpPr txBox="1">
            <a:spLocks noChangeArrowheads="1"/>
          </p:cNvSpPr>
          <p:nvPr/>
        </p:nvSpPr>
        <p:spPr bwMode="auto">
          <a:xfrm>
            <a:off x="2457450" y="739775"/>
            <a:ext cx="4705350" cy="1012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Note: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If the groups have the </a:t>
            </a:r>
            <a:r>
              <a:rPr lang="en-US" sz="2000" u="sng" smtClean="0">
                <a:latin typeface="Arial" pitchFamily="34" charset="0"/>
                <a:cs typeface="Arial" pitchFamily="34" charset="0"/>
              </a:rPr>
              <a:t>same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% of errors based on faulty memory, that</a:t>
            </a:r>
            <a:r>
              <a:rPr lang="ja-JP" altLang="en-US" sz="200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2000" smtClean="0">
                <a:latin typeface="Arial" pitchFamily="34" charset="0"/>
                <a:cs typeface="Arial" pitchFamily="34" charset="0"/>
              </a:rPr>
              <a:t>s non-differential misclassification.</a:t>
            </a: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5257800" y="76200"/>
            <a:ext cx="1857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(Differential)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71800" y="76200"/>
            <a:ext cx="2057400" cy="523875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Recall Bias</a:t>
            </a:r>
          </a:p>
        </p:txBody>
      </p:sp>
      <p:sp>
        <p:nvSpPr>
          <p:cNvPr id="43017" name="TextBox 2"/>
          <p:cNvSpPr txBox="1">
            <a:spLocks noChangeArrowheads="1"/>
          </p:cNvSpPr>
          <p:nvPr/>
        </p:nvSpPr>
        <p:spPr bwMode="auto">
          <a:xfrm>
            <a:off x="457200" y="17526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People with disease may remember exposures </a:t>
            </a:r>
            <a:r>
              <a:rPr lang="en-US" sz="2400" b="1" i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differently</a:t>
            </a:r>
            <a:r>
              <a:rPr 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 (more or less accurately) than those without disease.</a:t>
            </a:r>
            <a:endParaRPr lang="en-US" sz="2400" smtClean="0">
              <a:latin typeface="Arial" charset="0"/>
              <a:cs typeface="Arial" charset="0"/>
            </a:endParaRPr>
          </a:p>
        </p:txBody>
      </p:sp>
      <p:grpSp>
        <p:nvGrpSpPr>
          <p:cNvPr id="64522" name="Group 43"/>
          <p:cNvGrpSpPr>
            <a:grpSpLocks/>
          </p:cNvGrpSpPr>
          <p:nvPr/>
        </p:nvGrpSpPr>
        <p:grpSpPr bwMode="auto">
          <a:xfrm>
            <a:off x="228600" y="228600"/>
            <a:ext cx="1905000" cy="1152525"/>
            <a:chOff x="4272" y="1584"/>
            <a:chExt cx="1200" cy="816"/>
          </a:xfrm>
        </p:grpSpPr>
        <p:grpSp>
          <p:nvGrpSpPr>
            <p:cNvPr id="64523" name="Group 7"/>
            <p:cNvGrpSpPr>
              <a:grpSpLocks/>
            </p:cNvGrpSpPr>
            <p:nvPr/>
          </p:nvGrpSpPr>
          <p:grpSpPr bwMode="auto">
            <a:xfrm>
              <a:off x="4368" y="1584"/>
              <a:ext cx="1008" cy="816"/>
              <a:chOff x="4416" y="3145"/>
              <a:chExt cx="1248" cy="1006"/>
            </a:xfrm>
          </p:grpSpPr>
          <p:sp>
            <p:nvSpPr>
              <p:cNvPr id="64526" name="Freeform 8"/>
              <p:cNvSpPr>
                <a:spLocks/>
              </p:cNvSpPr>
              <p:nvPr/>
            </p:nvSpPr>
            <p:spPr bwMode="auto">
              <a:xfrm rot="1192222">
                <a:off x="4636" y="3177"/>
                <a:ext cx="855" cy="132"/>
              </a:xfrm>
              <a:custGeom>
                <a:avLst/>
                <a:gdLst>
                  <a:gd name="T0" fmla="*/ 0 w 2118"/>
                  <a:gd name="T1" fmla="*/ 0 h 303"/>
                  <a:gd name="T2" fmla="*/ 0 w 2118"/>
                  <a:gd name="T3" fmla="*/ 0 h 303"/>
                  <a:gd name="T4" fmla="*/ 0 w 2118"/>
                  <a:gd name="T5" fmla="*/ 0 h 303"/>
                  <a:gd name="T6" fmla="*/ 0 w 2118"/>
                  <a:gd name="T7" fmla="*/ 0 h 303"/>
                  <a:gd name="T8" fmla="*/ 0 w 2118"/>
                  <a:gd name="T9" fmla="*/ 0 h 303"/>
                  <a:gd name="T10" fmla="*/ 0 w 2118"/>
                  <a:gd name="T11" fmla="*/ 0 h 303"/>
                  <a:gd name="T12" fmla="*/ 0 w 2118"/>
                  <a:gd name="T13" fmla="*/ 0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8" h="303">
                    <a:moveTo>
                      <a:pt x="0" y="303"/>
                    </a:moveTo>
                    <a:lnTo>
                      <a:pt x="2118" y="303"/>
                    </a:lnTo>
                    <a:lnTo>
                      <a:pt x="2118" y="196"/>
                    </a:lnTo>
                    <a:lnTo>
                      <a:pt x="1155" y="0"/>
                    </a:lnTo>
                    <a:lnTo>
                      <a:pt x="998" y="0"/>
                    </a:lnTo>
                    <a:lnTo>
                      <a:pt x="0" y="178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7" name="Oval 9"/>
              <p:cNvSpPr>
                <a:spLocks noChangeArrowheads="1"/>
              </p:cNvSpPr>
              <p:nvPr/>
            </p:nvSpPr>
            <p:spPr bwMode="auto">
              <a:xfrm>
                <a:off x="5035" y="3215"/>
                <a:ext cx="57" cy="62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64528" name="Freeform 10"/>
              <p:cNvSpPr>
                <a:spLocks/>
              </p:cNvSpPr>
              <p:nvPr/>
            </p:nvSpPr>
            <p:spPr bwMode="auto">
              <a:xfrm>
                <a:off x="4852" y="3293"/>
                <a:ext cx="421" cy="839"/>
              </a:xfrm>
              <a:custGeom>
                <a:avLst/>
                <a:gdLst>
                  <a:gd name="T0" fmla="*/ 0 w 1045"/>
                  <a:gd name="T1" fmla="*/ 0 h 1923"/>
                  <a:gd name="T2" fmla="*/ 0 w 1045"/>
                  <a:gd name="T3" fmla="*/ 0 h 1923"/>
                  <a:gd name="T4" fmla="*/ 0 w 1045"/>
                  <a:gd name="T5" fmla="*/ 0 h 1923"/>
                  <a:gd name="T6" fmla="*/ 0 w 1045"/>
                  <a:gd name="T7" fmla="*/ 0 h 1923"/>
                  <a:gd name="T8" fmla="*/ 0 w 1045"/>
                  <a:gd name="T9" fmla="*/ 0 h 1923"/>
                  <a:gd name="T10" fmla="*/ 0 w 1045"/>
                  <a:gd name="T11" fmla="*/ 0 h 1923"/>
                  <a:gd name="T12" fmla="*/ 0 w 1045"/>
                  <a:gd name="T13" fmla="*/ 0 h 1923"/>
                  <a:gd name="T14" fmla="*/ 0 w 1045"/>
                  <a:gd name="T15" fmla="*/ 0 h 1923"/>
                  <a:gd name="T16" fmla="*/ 0 w 1045"/>
                  <a:gd name="T17" fmla="*/ 0 h 1923"/>
                  <a:gd name="T18" fmla="*/ 0 w 1045"/>
                  <a:gd name="T19" fmla="*/ 0 h 1923"/>
                  <a:gd name="T20" fmla="*/ 0 w 1045"/>
                  <a:gd name="T21" fmla="*/ 0 h 1923"/>
                  <a:gd name="T22" fmla="*/ 0 w 1045"/>
                  <a:gd name="T23" fmla="*/ 0 h 192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45" h="1923">
                    <a:moveTo>
                      <a:pt x="523" y="0"/>
                    </a:moveTo>
                    <a:lnTo>
                      <a:pt x="679" y="872"/>
                    </a:lnTo>
                    <a:lnTo>
                      <a:pt x="679" y="1620"/>
                    </a:lnTo>
                    <a:lnTo>
                      <a:pt x="784" y="1620"/>
                    </a:lnTo>
                    <a:lnTo>
                      <a:pt x="1045" y="1745"/>
                    </a:lnTo>
                    <a:lnTo>
                      <a:pt x="1045" y="1923"/>
                    </a:lnTo>
                    <a:lnTo>
                      <a:pt x="0" y="1923"/>
                    </a:lnTo>
                    <a:lnTo>
                      <a:pt x="0" y="1763"/>
                    </a:lnTo>
                    <a:lnTo>
                      <a:pt x="209" y="1638"/>
                    </a:lnTo>
                    <a:lnTo>
                      <a:pt x="331" y="1638"/>
                    </a:lnTo>
                    <a:lnTo>
                      <a:pt x="331" y="872"/>
                    </a:lnTo>
                    <a:lnTo>
                      <a:pt x="523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4529" name="Group 11"/>
              <p:cNvGrpSpPr>
                <a:grpSpLocks/>
              </p:cNvGrpSpPr>
              <p:nvPr/>
            </p:nvGrpSpPr>
            <p:grpSpPr bwMode="auto">
              <a:xfrm>
                <a:off x="4416" y="3145"/>
                <a:ext cx="490" cy="743"/>
                <a:chOff x="1424" y="1830"/>
                <a:chExt cx="1214" cy="1703"/>
              </a:xfrm>
            </p:grpSpPr>
            <p:sp>
              <p:nvSpPr>
                <p:cNvPr id="64535" name="Line 12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6" name="Line 13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470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8" name="Freeform 15"/>
                <p:cNvSpPr>
                  <a:spLocks/>
                </p:cNvSpPr>
                <p:nvPr/>
              </p:nvSpPr>
              <p:spPr bwMode="auto">
                <a:xfrm>
                  <a:off x="1424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4530" name="Group 16"/>
              <p:cNvGrpSpPr>
                <a:grpSpLocks/>
              </p:cNvGrpSpPr>
              <p:nvPr/>
            </p:nvGrpSpPr>
            <p:grpSpPr bwMode="auto">
              <a:xfrm>
                <a:off x="5174" y="3408"/>
                <a:ext cx="490" cy="743"/>
                <a:chOff x="3196" y="1830"/>
                <a:chExt cx="1214" cy="1703"/>
              </a:xfrm>
            </p:grpSpPr>
            <p:sp>
              <p:nvSpPr>
                <p:cNvPr id="64531" name="Freeform 17"/>
                <p:cNvSpPr>
                  <a:spLocks/>
                </p:cNvSpPr>
                <p:nvPr/>
              </p:nvSpPr>
              <p:spPr bwMode="auto">
                <a:xfrm>
                  <a:off x="3196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2" name="Line 18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3" name="Line 19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4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246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20" name="Text Box 39"/>
            <p:cNvSpPr txBox="1">
              <a:spLocks noChangeArrowheads="1"/>
            </p:cNvSpPr>
            <p:nvPr/>
          </p:nvSpPr>
          <p:spPr bwMode="auto">
            <a:xfrm>
              <a:off x="4896" y="2044"/>
              <a:ext cx="576" cy="2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smtClean="0">
                  <a:latin typeface="Arial" charset="0"/>
                  <a:cs typeface="Arial" charset="0"/>
                </a:rPr>
                <a:t>Errors</a:t>
              </a:r>
            </a:p>
          </p:txBody>
        </p:sp>
        <p:sp>
          <p:nvSpPr>
            <p:cNvPr id="43021" name="Text Box 40"/>
            <p:cNvSpPr txBox="1">
              <a:spLocks noChangeArrowheads="1"/>
            </p:cNvSpPr>
            <p:nvPr/>
          </p:nvSpPr>
          <p:spPr bwMode="auto">
            <a:xfrm>
              <a:off x="4272" y="1852"/>
              <a:ext cx="576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Errors</a:t>
              </a:r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5" descr="FISTSL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43800" y="1239838"/>
            <a:ext cx="16002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TextBox 1"/>
          <p:cNvSpPr txBox="1">
            <a:spLocks noChangeArrowheads="1"/>
          </p:cNvSpPr>
          <p:nvPr/>
        </p:nvSpPr>
        <p:spPr bwMode="auto">
          <a:xfrm>
            <a:off x="76200" y="0"/>
            <a:ext cx="1857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(Differential)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0" y="76200"/>
            <a:ext cx="5000625" cy="892175"/>
          </a:xfrm>
          <a:prstGeom prst="rect">
            <a:avLst/>
          </a:prstGeom>
          <a:solidFill>
            <a:srgbClr val="F2F2F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Interviewer Bias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(&amp; recorder bias in record reviews)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533400" y="2884488"/>
            <a:ext cx="7924800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Example: (</a:t>
            </a:r>
            <a:r>
              <a:rPr lang="en-US" smtClean="0">
                <a:latin typeface="Arial" pitchFamily="34" charset="0"/>
                <a:cs typeface="Arial" pitchFamily="34" charset="0"/>
              </a:rPr>
              <a:t>The same case-control study on birth defects.) The interviewer believes that SSRIs are a cause of heart defects. Subconsciously, he probes harder when interviewing the mothers of the children with defects.</a:t>
            </a:r>
          </a:p>
          <a:p>
            <a:pPr eaLnBrk="1" hangingPunct="1">
              <a:defRPr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ja-JP" altLang="en-US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Are you sure you didn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t take any SSRIs? Perhaps you borrowed some from a friend.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”</a:t>
            </a:r>
            <a:endParaRPr lang="en-US" altLang="ja-JP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--------------</a:t>
            </a:r>
          </a:p>
          <a:p>
            <a:pPr eaLnBrk="1" hangingPunct="1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Can also occur when reviewing records (e.g., the incidental appendectomy study.</a:t>
            </a:r>
          </a:p>
        </p:txBody>
      </p:sp>
      <p:sp>
        <p:nvSpPr>
          <p:cNvPr id="45062" name="TextBox 4"/>
          <p:cNvSpPr txBox="1">
            <a:spLocks noChangeArrowheads="1"/>
          </p:cNvSpPr>
          <p:nvPr/>
        </p:nvSpPr>
        <p:spPr bwMode="auto">
          <a:xfrm>
            <a:off x="2057400" y="1219200"/>
            <a:ext cx="541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Systematic differences in soliciting, recording, or interpreting information.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10400" y="228600"/>
            <a:ext cx="2024063" cy="909638"/>
          </a:xfrm>
          <a:prstGeom prst="wedgeRoundRectCallout">
            <a:avLst>
              <a:gd name="adj1" fmla="val -3186"/>
              <a:gd name="adj2" fmla="val 95022"/>
              <a:gd name="adj3" fmla="val 16667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0000"/>
                </a:solidFill>
              </a:rPr>
              <a:t>Are you sure? Think harder!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7467600" y="2389188"/>
            <a:ext cx="1566863" cy="4302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Interviewer</a:t>
            </a:r>
          </a:p>
        </p:txBody>
      </p:sp>
      <p:grpSp>
        <p:nvGrpSpPr>
          <p:cNvPr id="66569" name="Group 43"/>
          <p:cNvGrpSpPr>
            <a:grpSpLocks/>
          </p:cNvGrpSpPr>
          <p:nvPr/>
        </p:nvGrpSpPr>
        <p:grpSpPr bwMode="auto">
          <a:xfrm>
            <a:off x="152400" y="503238"/>
            <a:ext cx="1905000" cy="1154112"/>
            <a:chOff x="4272" y="1584"/>
            <a:chExt cx="1200" cy="816"/>
          </a:xfrm>
        </p:grpSpPr>
        <p:grpSp>
          <p:nvGrpSpPr>
            <p:cNvPr id="66570" name="Group 7"/>
            <p:cNvGrpSpPr>
              <a:grpSpLocks/>
            </p:cNvGrpSpPr>
            <p:nvPr/>
          </p:nvGrpSpPr>
          <p:grpSpPr bwMode="auto">
            <a:xfrm>
              <a:off x="4368" y="1584"/>
              <a:ext cx="1008" cy="816"/>
              <a:chOff x="4416" y="3145"/>
              <a:chExt cx="1248" cy="1006"/>
            </a:xfrm>
          </p:grpSpPr>
          <p:sp>
            <p:nvSpPr>
              <p:cNvPr id="66573" name="Freeform 8"/>
              <p:cNvSpPr>
                <a:spLocks/>
              </p:cNvSpPr>
              <p:nvPr/>
            </p:nvSpPr>
            <p:spPr bwMode="auto">
              <a:xfrm rot="1192222">
                <a:off x="4636" y="3177"/>
                <a:ext cx="855" cy="132"/>
              </a:xfrm>
              <a:custGeom>
                <a:avLst/>
                <a:gdLst>
                  <a:gd name="T0" fmla="*/ 0 w 2118"/>
                  <a:gd name="T1" fmla="*/ 0 h 303"/>
                  <a:gd name="T2" fmla="*/ 0 w 2118"/>
                  <a:gd name="T3" fmla="*/ 0 h 303"/>
                  <a:gd name="T4" fmla="*/ 0 w 2118"/>
                  <a:gd name="T5" fmla="*/ 0 h 303"/>
                  <a:gd name="T6" fmla="*/ 0 w 2118"/>
                  <a:gd name="T7" fmla="*/ 0 h 303"/>
                  <a:gd name="T8" fmla="*/ 0 w 2118"/>
                  <a:gd name="T9" fmla="*/ 0 h 303"/>
                  <a:gd name="T10" fmla="*/ 0 w 2118"/>
                  <a:gd name="T11" fmla="*/ 0 h 303"/>
                  <a:gd name="T12" fmla="*/ 0 w 2118"/>
                  <a:gd name="T13" fmla="*/ 0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18" h="303">
                    <a:moveTo>
                      <a:pt x="0" y="303"/>
                    </a:moveTo>
                    <a:lnTo>
                      <a:pt x="2118" y="303"/>
                    </a:lnTo>
                    <a:lnTo>
                      <a:pt x="2118" y="196"/>
                    </a:lnTo>
                    <a:lnTo>
                      <a:pt x="1155" y="0"/>
                    </a:lnTo>
                    <a:lnTo>
                      <a:pt x="998" y="0"/>
                    </a:lnTo>
                    <a:lnTo>
                      <a:pt x="0" y="178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4" name="Oval 9"/>
              <p:cNvSpPr>
                <a:spLocks noChangeArrowheads="1"/>
              </p:cNvSpPr>
              <p:nvPr/>
            </p:nvSpPr>
            <p:spPr bwMode="auto">
              <a:xfrm>
                <a:off x="5035" y="3215"/>
                <a:ext cx="57" cy="62"/>
              </a:xfrm>
              <a:prstGeom prst="ellipse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66575" name="Freeform 10"/>
              <p:cNvSpPr>
                <a:spLocks/>
              </p:cNvSpPr>
              <p:nvPr/>
            </p:nvSpPr>
            <p:spPr bwMode="auto">
              <a:xfrm>
                <a:off x="4852" y="3293"/>
                <a:ext cx="421" cy="839"/>
              </a:xfrm>
              <a:custGeom>
                <a:avLst/>
                <a:gdLst>
                  <a:gd name="T0" fmla="*/ 0 w 1045"/>
                  <a:gd name="T1" fmla="*/ 0 h 1923"/>
                  <a:gd name="T2" fmla="*/ 0 w 1045"/>
                  <a:gd name="T3" fmla="*/ 0 h 1923"/>
                  <a:gd name="T4" fmla="*/ 0 w 1045"/>
                  <a:gd name="T5" fmla="*/ 0 h 1923"/>
                  <a:gd name="T6" fmla="*/ 0 w 1045"/>
                  <a:gd name="T7" fmla="*/ 0 h 1923"/>
                  <a:gd name="T8" fmla="*/ 0 w 1045"/>
                  <a:gd name="T9" fmla="*/ 0 h 1923"/>
                  <a:gd name="T10" fmla="*/ 0 w 1045"/>
                  <a:gd name="T11" fmla="*/ 0 h 1923"/>
                  <a:gd name="T12" fmla="*/ 0 w 1045"/>
                  <a:gd name="T13" fmla="*/ 0 h 1923"/>
                  <a:gd name="T14" fmla="*/ 0 w 1045"/>
                  <a:gd name="T15" fmla="*/ 0 h 1923"/>
                  <a:gd name="T16" fmla="*/ 0 w 1045"/>
                  <a:gd name="T17" fmla="*/ 0 h 1923"/>
                  <a:gd name="T18" fmla="*/ 0 w 1045"/>
                  <a:gd name="T19" fmla="*/ 0 h 1923"/>
                  <a:gd name="T20" fmla="*/ 0 w 1045"/>
                  <a:gd name="T21" fmla="*/ 0 h 1923"/>
                  <a:gd name="T22" fmla="*/ 0 w 1045"/>
                  <a:gd name="T23" fmla="*/ 0 h 192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45" h="1923">
                    <a:moveTo>
                      <a:pt x="523" y="0"/>
                    </a:moveTo>
                    <a:lnTo>
                      <a:pt x="679" y="872"/>
                    </a:lnTo>
                    <a:lnTo>
                      <a:pt x="679" y="1620"/>
                    </a:lnTo>
                    <a:lnTo>
                      <a:pt x="784" y="1620"/>
                    </a:lnTo>
                    <a:lnTo>
                      <a:pt x="1045" y="1745"/>
                    </a:lnTo>
                    <a:lnTo>
                      <a:pt x="1045" y="1923"/>
                    </a:lnTo>
                    <a:lnTo>
                      <a:pt x="0" y="1923"/>
                    </a:lnTo>
                    <a:lnTo>
                      <a:pt x="0" y="1763"/>
                    </a:lnTo>
                    <a:lnTo>
                      <a:pt x="209" y="1638"/>
                    </a:lnTo>
                    <a:lnTo>
                      <a:pt x="331" y="1638"/>
                    </a:lnTo>
                    <a:lnTo>
                      <a:pt x="331" y="872"/>
                    </a:lnTo>
                    <a:lnTo>
                      <a:pt x="523" y="0"/>
                    </a:lnTo>
                    <a:close/>
                  </a:path>
                </a:pathLst>
              </a:custGeom>
              <a:solidFill>
                <a:srgbClr val="808080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6576" name="Group 11"/>
              <p:cNvGrpSpPr>
                <a:grpSpLocks/>
              </p:cNvGrpSpPr>
              <p:nvPr/>
            </p:nvGrpSpPr>
            <p:grpSpPr bwMode="auto">
              <a:xfrm>
                <a:off x="4416" y="3145"/>
                <a:ext cx="490" cy="743"/>
                <a:chOff x="1424" y="1830"/>
                <a:chExt cx="1214" cy="1703"/>
              </a:xfrm>
            </p:grpSpPr>
            <p:sp>
              <p:nvSpPr>
                <p:cNvPr id="66582" name="Line 12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3" name="Line 13"/>
                <p:cNvSpPr>
                  <a:spLocks noChangeShapeType="1"/>
                </p:cNvSpPr>
                <p:nvPr/>
              </p:nvSpPr>
              <p:spPr bwMode="auto">
                <a:xfrm>
                  <a:off x="2046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470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5" name="Freeform 15"/>
                <p:cNvSpPr>
                  <a:spLocks/>
                </p:cNvSpPr>
                <p:nvPr/>
              </p:nvSpPr>
              <p:spPr bwMode="auto">
                <a:xfrm>
                  <a:off x="1424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6577" name="Group 16"/>
              <p:cNvGrpSpPr>
                <a:grpSpLocks/>
              </p:cNvGrpSpPr>
              <p:nvPr/>
            </p:nvGrpSpPr>
            <p:grpSpPr bwMode="auto">
              <a:xfrm>
                <a:off x="5174" y="3408"/>
                <a:ext cx="490" cy="743"/>
                <a:chOff x="3196" y="1830"/>
                <a:chExt cx="1214" cy="1703"/>
              </a:xfrm>
            </p:grpSpPr>
            <p:sp>
              <p:nvSpPr>
                <p:cNvPr id="66578" name="Freeform 17"/>
                <p:cNvSpPr>
                  <a:spLocks/>
                </p:cNvSpPr>
                <p:nvPr/>
              </p:nvSpPr>
              <p:spPr bwMode="auto">
                <a:xfrm>
                  <a:off x="3196" y="3123"/>
                  <a:ext cx="1214" cy="410"/>
                </a:xfrm>
                <a:custGeom>
                  <a:avLst/>
                  <a:gdLst>
                    <a:gd name="T0" fmla="*/ 6 w 1214"/>
                    <a:gd name="T1" fmla="*/ 0 h 410"/>
                    <a:gd name="T2" fmla="*/ 0 w 1214"/>
                    <a:gd name="T3" fmla="*/ 43 h 410"/>
                    <a:gd name="T4" fmla="*/ 6 w 1214"/>
                    <a:gd name="T5" fmla="*/ 98 h 410"/>
                    <a:gd name="T6" fmla="*/ 24 w 1214"/>
                    <a:gd name="T7" fmla="*/ 153 h 410"/>
                    <a:gd name="T8" fmla="*/ 57 w 1214"/>
                    <a:gd name="T9" fmla="*/ 208 h 410"/>
                    <a:gd name="T10" fmla="*/ 109 w 1214"/>
                    <a:gd name="T11" fmla="*/ 257 h 410"/>
                    <a:gd name="T12" fmla="*/ 172 w 1214"/>
                    <a:gd name="T13" fmla="*/ 303 h 410"/>
                    <a:gd name="T14" fmla="*/ 236 w 1214"/>
                    <a:gd name="T15" fmla="*/ 334 h 410"/>
                    <a:gd name="T16" fmla="*/ 290 w 1214"/>
                    <a:gd name="T17" fmla="*/ 355 h 410"/>
                    <a:gd name="T18" fmla="*/ 350 w 1214"/>
                    <a:gd name="T19" fmla="*/ 376 h 410"/>
                    <a:gd name="T20" fmla="*/ 408 w 1214"/>
                    <a:gd name="T21" fmla="*/ 389 h 410"/>
                    <a:gd name="T22" fmla="*/ 465 w 1214"/>
                    <a:gd name="T23" fmla="*/ 398 h 410"/>
                    <a:gd name="T24" fmla="*/ 519 w 1214"/>
                    <a:gd name="T25" fmla="*/ 404 h 410"/>
                    <a:gd name="T26" fmla="*/ 589 w 1214"/>
                    <a:gd name="T27" fmla="*/ 410 h 410"/>
                    <a:gd name="T28" fmla="*/ 655 w 1214"/>
                    <a:gd name="T29" fmla="*/ 407 h 410"/>
                    <a:gd name="T30" fmla="*/ 719 w 1214"/>
                    <a:gd name="T31" fmla="*/ 404 h 410"/>
                    <a:gd name="T32" fmla="*/ 794 w 1214"/>
                    <a:gd name="T33" fmla="*/ 395 h 410"/>
                    <a:gd name="T34" fmla="*/ 849 w 1214"/>
                    <a:gd name="T35" fmla="*/ 382 h 410"/>
                    <a:gd name="T36" fmla="*/ 909 w 1214"/>
                    <a:gd name="T37" fmla="*/ 364 h 410"/>
                    <a:gd name="T38" fmla="*/ 966 w 1214"/>
                    <a:gd name="T39" fmla="*/ 343 h 410"/>
                    <a:gd name="T40" fmla="*/ 1006 w 1214"/>
                    <a:gd name="T41" fmla="*/ 327 h 410"/>
                    <a:gd name="T42" fmla="*/ 1048 w 1214"/>
                    <a:gd name="T43" fmla="*/ 300 h 410"/>
                    <a:gd name="T44" fmla="*/ 1081 w 1214"/>
                    <a:gd name="T45" fmla="*/ 278 h 410"/>
                    <a:gd name="T46" fmla="*/ 1117 w 1214"/>
                    <a:gd name="T47" fmla="*/ 248 h 410"/>
                    <a:gd name="T48" fmla="*/ 1151 w 1214"/>
                    <a:gd name="T49" fmla="*/ 220 h 410"/>
                    <a:gd name="T50" fmla="*/ 1172 w 1214"/>
                    <a:gd name="T51" fmla="*/ 187 h 410"/>
                    <a:gd name="T52" fmla="*/ 1193 w 1214"/>
                    <a:gd name="T53" fmla="*/ 150 h 410"/>
                    <a:gd name="T54" fmla="*/ 1208 w 1214"/>
                    <a:gd name="T55" fmla="*/ 110 h 410"/>
                    <a:gd name="T56" fmla="*/ 1214 w 1214"/>
                    <a:gd name="T57" fmla="*/ 61 h 410"/>
                    <a:gd name="T58" fmla="*/ 1211 w 1214"/>
                    <a:gd name="T59" fmla="*/ 3 h 410"/>
                    <a:gd name="T60" fmla="*/ 6 w 1214"/>
                    <a:gd name="T61" fmla="*/ 0 h 4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214" h="410">
                      <a:moveTo>
                        <a:pt x="6" y="0"/>
                      </a:moveTo>
                      <a:lnTo>
                        <a:pt x="0" y="43"/>
                      </a:lnTo>
                      <a:lnTo>
                        <a:pt x="6" y="98"/>
                      </a:lnTo>
                      <a:lnTo>
                        <a:pt x="24" y="153"/>
                      </a:lnTo>
                      <a:lnTo>
                        <a:pt x="57" y="208"/>
                      </a:lnTo>
                      <a:lnTo>
                        <a:pt x="109" y="257"/>
                      </a:lnTo>
                      <a:lnTo>
                        <a:pt x="172" y="303"/>
                      </a:lnTo>
                      <a:lnTo>
                        <a:pt x="236" y="334"/>
                      </a:lnTo>
                      <a:lnTo>
                        <a:pt x="290" y="355"/>
                      </a:lnTo>
                      <a:lnTo>
                        <a:pt x="350" y="376"/>
                      </a:lnTo>
                      <a:lnTo>
                        <a:pt x="408" y="389"/>
                      </a:lnTo>
                      <a:lnTo>
                        <a:pt x="465" y="398"/>
                      </a:lnTo>
                      <a:lnTo>
                        <a:pt x="519" y="404"/>
                      </a:lnTo>
                      <a:lnTo>
                        <a:pt x="589" y="410"/>
                      </a:lnTo>
                      <a:lnTo>
                        <a:pt x="655" y="407"/>
                      </a:lnTo>
                      <a:lnTo>
                        <a:pt x="719" y="404"/>
                      </a:lnTo>
                      <a:lnTo>
                        <a:pt x="794" y="395"/>
                      </a:lnTo>
                      <a:lnTo>
                        <a:pt x="849" y="382"/>
                      </a:lnTo>
                      <a:lnTo>
                        <a:pt x="909" y="364"/>
                      </a:lnTo>
                      <a:lnTo>
                        <a:pt x="966" y="343"/>
                      </a:lnTo>
                      <a:lnTo>
                        <a:pt x="1006" y="327"/>
                      </a:lnTo>
                      <a:lnTo>
                        <a:pt x="1048" y="300"/>
                      </a:lnTo>
                      <a:lnTo>
                        <a:pt x="1081" y="278"/>
                      </a:lnTo>
                      <a:lnTo>
                        <a:pt x="1117" y="248"/>
                      </a:lnTo>
                      <a:lnTo>
                        <a:pt x="1151" y="220"/>
                      </a:lnTo>
                      <a:lnTo>
                        <a:pt x="1172" y="187"/>
                      </a:lnTo>
                      <a:lnTo>
                        <a:pt x="1193" y="150"/>
                      </a:lnTo>
                      <a:lnTo>
                        <a:pt x="1208" y="110"/>
                      </a:lnTo>
                      <a:lnTo>
                        <a:pt x="1214" y="61"/>
                      </a:lnTo>
                      <a:lnTo>
                        <a:pt x="1211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79" name="Line 18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563" cy="13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0" name="Line 19"/>
                <p:cNvSpPr>
                  <a:spLocks noChangeShapeType="1"/>
                </p:cNvSpPr>
                <p:nvPr/>
              </p:nvSpPr>
              <p:spPr bwMode="auto">
                <a:xfrm>
                  <a:off x="3822" y="1830"/>
                  <a:ext cx="1" cy="12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81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246" y="1830"/>
                  <a:ext cx="576" cy="1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067" name="Text Box 39"/>
            <p:cNvSpPr txBox="1">
              <a:spLocks noChangeArrowheads="1"/>
            </p:cNvSpPr>
            <p:nvPr/>
          </p:nvSpPr>
          <p:spPr bwMode="auto">
            <a:xfrm>
              <a:off x="4896" y="2044"/>
              <a:ext cx="576" cy="23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smtClean="0">
                  <a:latin typeface="Arial" charset="0"/>
                  <a:cs typeface="Arial" charset="0"/>
                </a:rPr>
                <a:t>Errors</a:t>
              </a:r>
            </a:p>
          </p:txBody>
        </p:sp>
        <p:sp>
          <p:nvSpPr>
            <p:cNvPr id="45068" name="Text Box 40"/>
            <p:cNvSpPr txBox="1">
              <a:spLocks noChangeArrowheads="1"/>
            </p:cNvSpPr>
            <p:nvPr/>
          </p:nvSpPr>
          <p:spPr bwMode="auto">
            <a:xfrm>
              <a:off x="4272" y="1852"/>
              <a:ext cx="576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Errors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pp 3"/>
              <p:cNvGraphicFramePr>
                <a:graphicFrameLocks noGrp="1"/>
              </p:cNvGraphicFramePr>
              <p:nvPr/>
            </p:nvGraphicFramePr>
            <p:xfrm>
              <a:off x="0" y="857250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pp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0" y="857250"/>
                <a:ext cx="9144000" cy="51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44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webextensions/webextension1.xml><?xml version="1.0" encoding="utf-8"?>
<we:webextension xmlns:we="http://schemas.microsoft.com/office/webextensions/webextension/2010/11" id="{52F0214B-BE01-4321-8189-46791E986C63}">
  <we:reference id="wa104238076" version="1.3.0.0" store="en-US" storeType="OMEX"/>
  <we:alternateReferences>
    <we:reference id="WA104238076" version="1.3.0.0" store="WA104238076" storeType="OMEX"/>
  </we:alternateReferences>
  <we:properties>
    <we:property name="__labs__" value="{&quot;configuration&quot;:{&quot;appVersion&quot;:{&quot;major&quot;:0,&quot;minor&quot;:1},&quot;components&quot;:[{&quot;name&quot;:&quot;Choice Question&quot;,&quot;question&quot;:{&quot;text/html&quot;:&quot;&lt;p&gt;Which of the following statements is true about information bias?&lt;/p&gt;\n&quot;,&quot;text/plain&quot;:&quot;Which of the following statements is true about information bias?&quot;},&quot;type&quot;:&quot;Labs.Components.ChoiceComponent&quot;,&quot;timeLimit&quot;:0,&quot;maxAttempts&quot;:2,&quot;choices&quot;:[{&quot;id&quot;:&quot;0&quot;,&quot;content&quot;:{&quot;text/html&quot;:&quot;&lt;p&gt;Differential misclassification biases toward the null when comparing two groups.&lt;/p&gt;\n&quot;,&quot;text/plain&quot;:&quot;Differential misclassification biases toward the null when comparing two groups.&quot;},&quot;name&quot;:null,&quot;value&quot;:null},{&quot;id&quot;:&quot;1&quot;,&quot;content&quot;:{&quot;text/html&quot;:&quot;&lt;p&gt;Non-differential bias biases toward the null when comparing two groups.&lt;/p&gt;\n&quot;,&quot;text/plain&quot;:&quot;Non-differential bias biases toward the null when comparing two groups.&quot;},&quot;name&quot;:null,&quot;value&quot;:null},{&quot;id&quot;:&quot;2&quot;,&quot;content&quot;:{&quot;text/html&quot;:&quot;&lt;p&gt;Recall bias is a form of non-differential misclassification.&lt;/p&gt;\n&quot;,&quot;text/plain&quot;:&quot;Recall bias is a form of non-differential misclassification.&quot;},&quot;name&quot;:null,&quot;value&quot;:null},{&quot;id&quot;:&quot;3&quot;,&quot;content&quot;:{&quot;text/html&quot;:&quot;&lt;p&gt;Interviewer bias is a form of nondifferential misclassification.&lt;/p&gt;\n&quot;,&quot;text/plain&quot;:&quot;Interviewer bias is a form of nondifferential misclassification.&quot;},&quot;name&quot;:null,&quot;value&quot;:null}],&quot;maxScore&quot;:1,&quot;hasAnswer&quot;:true,&quot;answer&quot;:[&quot;1&quot;],&quot;values&quot;:{&quot;hints&quot;:[]},&quot;secure&quot;:false,&quot;data&quot;:{&quot;question&quot;:&quot;&lt;p&gt;Which of the following statements is true about information bias?&lt;/p&gt;\n&quot;,&quot;fontSize&quot;:&quot;medium&quot;,&quot;choices&quot;:[{&quot;id&quot;:0,&quot;choice&quot;:&quot;&lt;p&gt;Differential misclassification biases toward the null when comparing two groups.&lt;/p&gt;\n&quot;,&quot;feedback&quot;:null},{&quot;id&quot;:1,&quot;choice&quot;:&quot;&lt;p&gt;Non-differential bias biases toward the null when comparing two groups.&lt;/p&gt;\n&quot;,&quot;feedback&quot;:null},{&quot;id&quot;:2,&quot;choice&quot;:&quot;&lt;p&gt;Recall bias is a form of non-differential misclassification.&lt;/p&gt;\n&quot;,&quot;feedback&quot;:null},{&quot;id&quot;:3,&quot;choice&quot;:&quot;&lt;p&gt;Interviewer bias is a form of nondifferential misclassification.&lt;/p&gt;\n&quot;,&quot;feedback&quot;:null}],&quot;hasAnswer&quot;:true,&quot;answer&quot;:&quot;1&quot;,&quot;required&quot;:false,&quot;hints&quot;:[],&quot;limitAttempts&quot;:true,&quot;maxAttempts&quot;:2,&quot;allowRetries&quot;:true,&quot;shuffleChoices&quot;:false,&quot;isTimed&quot;:false,&quot;timeLimit&quot;:120,&quot;allowMultipleAnswers&quot;:false,&quot;allowChoiceEditing&quot;:true}}],&quot;name&quot;:&quot;Choice question&quot;,&quot;timeline&quot;:null,&quot;analytics&quot;:null},&quot;hostVersion&quot;:{&quot;major&quot;:0,&quot;minor&quot;:1}}"/>
  </we:properties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8CCDEF79-A88E-4AA7-8380-ACD8408D8B0D}">
  <we:reference id="wa104320031" version="1.0.0.0" store="en-US" storeType="OMEX"/>
  <we:alternateReferences>
    <we:reference id="WA104320031" version="1.0.0.0" store="WA104320031" storeType="OMEX"/>
  </we:alternateReferences>
  <we:properties>
    <we:property name="__labs__" value="{&quot;configuration&quot;:{&quot;appVersion&quot;:{&quot;major&quot;:1,&quot;minor&quot;:1},&quot;components&quot;:[{&quot;type&quot;:&quot;Labs.Components.DynamicComponent&quot;,&quot;name&quot;:&quot;Ratio word problems&quot;,&quot;values&quot;:null,&quot;generatedComponentTypes&quot;:[&quot;Labs.Components.InputComponent&quot;],&quot;maxComponents&quot;:-1,&quot;data&quot;:{&quot;id&quot;:&quot;khan-ratio_word_problems&quot;,&quot;url&quot;:&quot;https://athenadebug.cloudapp.net/khan/content/khan-exercises/exercises/ratio_word_problems.html&quot;}}],&quot;name&quot;:&quot;Ratio word problems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9BE92C7E-617D-49EA-9940-D76604B4B3FC}">
  <we:reference id="wa104320031" version="1.0.0.0" store="en-US" storeType="OMEX"/>
  <we:alternateReferences>
    <we:reference id="WA104320031" version="1.0.0.0" store="WA104320031" storeType="OMEX"/>
  </we:alternateReferences>
  <we:properties>
    <we:property name="__labs__" value="{&quot;configuration&quot;:{&quot;appVersion&quot;:{&quot;major&quot;:1,&quot;minor&quot;:1},&quot;components&quot;:[{&quot;type&quot;:&quot;Labs.Components.ActivityComponent&quot;,&quot;name&quot;:&quot;Two flu vaccines (TIV and LAIV)&quot;,&quot;values&quot;:{},&quot;data&quot;:{&quot;id&quot;:&quot;khan-two-flu-vaccines-tiv-and-laiv&quot;,&quot;url&quot;:&quot;//www.youtube.com/embed/4mXv-Pa4CMM?html5=1&quot;},&quot;secure&quot;:false}],&quot;name&quot;:&quot;Two flu vaccines (TIV and LAIV)&quot;,&quot;timeline&quot;:{&quot;duration&quot;:653,&quot;capabilities&quot;:[&quot;play&quot;,&quot;pause&quot;]}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athena xmlns="http://schemas.microsoft.com/edu/athena" version="0.1.3885.0">
  <ink scale="0.5603113">AAEAAAD/////AQAAAAAAAAAMAgAAAE9BdXRob3JQUFQsIFZlcnNpb249MC4xLjM4ODUuMCwgQ3VsdHVyZT1uZXV0cmFsLCBQdWJsaWNLZXlUb2tlbj0zMWJmMzg1NmFkMzY0ZTM1BQEAAAALSW5rTWF0dGVyVjEDAAAADUxpc3RgMStfaXRlbXMMTGlzdGAxK19zaXplD0xpc3RgMStfdmVyc2lvbgQAABdTaGFyZWQuSW5raW5nLklua0F0b21bXQIAAAAICAIAAAAJAwAAAAIAAAAEAAAABwMAAAAAAQAAAAQAAAAECUlua0F0b21WMQIAAAAJBAAAAAkFAAAADQIFBAAAAAtQZW5TdHJva2VWMQQAAAAKQXR0cmlidXRlcwVUcmFjZQlTdGFydFRpbWUEVHlwZQQEAAQPUGVuQXR0cmlidXRlc1YxAgAAAApJbmtUcmFjZVYxAgAAABAMQWN0aW9uVHlwZVYxAgAAAAIAAAAJBgAAAAkHAAAAZTUAAAAAAAAF+P///wxBY3Rpb25UeXBlVjEBAAAAB3ZhbHVlX18ACAIAAAAAAAAABQUAAAANQ2xlYXJDYW52YXNWMQIAAAAJU3RhcnRUaW1lBFR5cGUABBAMQWN0aW9uVHlwZVYxAgAAAAIAAADiZQAAAAAAAAH3////+P///wAAAAAFBgAAAA9QZW5BdHRyaWJ1dGVzVjEKAAAAB19jb2xvckEHX2NvbG9yUgdfY29sb3JHB19jb2xvckIKRml0VG9DdXJ2ZQZIZWlnaHQOSWdub3JlUHJlc3N1cmUNSXNIaWdobGlnaHRlcgVTaGFwZQVXaWR0aAAAAAAAAAAABAACAgICAQYBAQxCcnVzaFNoYXBlVjECAAAABgIAAAD/8FooAAAAAAAAAAhAAAAF9v///wxCcnVzaFNoYXBlVjEBAAAAB3ZhbHVlX18ACAIAAAABAAAAAAAAAAAACEAFBwAAAApJbmtUcmFjZVYxAwAAAA1MaXN0YDErX2l0ZW1zDExpc3RgMStfc2l6ZQ9MaXN0YDErX3ZlcnNpb24EAAAYU2hhcmVkLklua2luZy5JbmtQb2ludFtdAgAAAAgIAgAAAAkLAAAAawEAAGsBAAAHCwAAAAABAAAAAAIAAAQKSW5rUG9pbnRWMQI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Ce8AAAAJ8AAAAAnxAAAACfIAAAAJ8wAAAAn0AAAACfUAAAAJ9gAAAAn3AAAACfgAAAAJ+QAAAAn6AAAACfsAAAAJ/AAAAAn9AAAACf4AAAAJ/wAAAAkAAQAACQEBAAAJAgEAAAkDAQAACQQBAAAJBQEAAAkGAQAACQcBAAAJCAEAAAkJAQAACQoBAAAJCwEAAAkMAQAACQ0BAAAJDgEAAAkPAQAACRABAAAJEQEAAAkSAQAACRMBAAAJFAEAAAkVAQAACRYBAAAJFwEAAAkYAQAACRkBAAAJGgEAAAkbAQAACRwBAAAJHQEAAAkeAQAACR8BAAAJIAEAAAkhAQAACSIBAAAJIwEAAAkkAQAACSUBAAAJJgEAAAknAQAACSgBAAAJKQEAAAkqAQAACSsBAAAJLAEAAAktAQAACS4BAAAJLwEAAAkwAQAACTEBAAAJMgEAAAkzAQAACTQBAAAJNQEAAAk2AQAACTcBAAAJOAEAAAk5AQAACToBAAAJOwEAAAk8AQAACT0BAAAJPgEAAAk/AQAACUABAAAJQQEAAAlCAQAACUMBAAAJRAEAAAlFAQAACUYBAAAJRwEAAAlIAQAACUkBAAAJSgEAAAlLAQAACUwBAAAJTQEAAAlOAQAACU8BAAAJUAEAAAlRAQAACVIBAAAJUwEAAAlUAQAACVUBAAAJVgEAAAlXAQAACVgBAAAJWQEAAAlaAQAACVsBAAAJXAEAAAldAQAACV4BAAAJXwEAAAlgAQAACWEBAAAJYgEAAAljAQAACWQBAAAJZQEAAAlmAQAACWcBAAAJaAEAAAlpAQAACWoBAAAJawEAAAlsAQAACW0BAAAJbgEAAAlvAQAACXABAAAJcQEAAAlyAQAACXMBAAAJdAEAAAl1AQAACXYBAAANlQUMAAAACklua1BvaW50VjEEAAAAAVgBWQ5QcmVzc3VyZUZhY3RvcglUaW1lU3RhbXAAAAAABgYLEAIAAAAAoHJ2C7+KPyAAAAAAALo/AAAAPwAAAAAAAAAAAQ0AAAAMAAAAAKBydgu/ij9gVVVVVVW7PwAAAD8+AAAAAAAAAAEOAAAADAAAAACgcnYLv4o/wKqqqqqqvD8AAAA/TgAAAAAAAAABDwAAAAwAAAAAoHJ2C7+KPyAAAAAAAL4/AAAAP10AAAAAAAAAARAAAAAMAAAAAKBydgu/ij9gVVVVVVW/PwAAAD9dAAAAAAAAAAERAAAADAAAAACgcnYLv4o/YFVVVVVVwD8AAAA/bQAAAAAAAAABEgAAAAwAAAAAoHJ2C7+KPwAAAAAAAME/AAAAP20AAAAAAAAAARMAAAAMAAAAAKBydgu/ij8AAAAAAADDPwAAAD99AAAAAAAAAAEUAAAADAAAAACgcnYLv4o/AAAAAAAAxT8AAAA/jAAAAAAAAAABFQAAAAwAAAAAoHJ2C7+KP1BVVVVVVcY/AAAAP4wAAAAAAAAAARYAAAAMAAAAAKBydgu/ij9QVVVVVVXIPwAAAD+MAAAAAAAAAAEXAAAADAAAAACgcnYLv4o/UFVVVVVVyj8AAAA/nAAAAAAAAAABGAAAAAwAAAAAoHJ2C7+KP1BVVVVVVcw/AAAAP5wAAAAAAAAAARkAAAAMAAAAAKBydgu/ij+gqqqqqqrNPwAAAD+rAAAAAAAAAAEaAAAADAAAAABydgu/GoM/wKqqqqqqzz8AAAA/uwAAAAAAAAABGwAAAAwAAAAAcnYLvxqDP1hVVVVV1dA/AAAAP7sAAAAAAAAAARwAAAAMAAAAAHJ2C78agz9YVVVVVdXRPwAAAD/LAAAAAAAAAAEdAAAADAAAAABydgu/GoM/sKqqqqoq0z8AAAA/ywAAAAAAAAABHgAAAAwAAAAAiPRA5ex2P1hVVVVV1dM/AAAAP9oAAAAAAAAAAR8AAAAMAAAAAIj0QOXsdj+wqqqqqirVPwAAAD/aAAAAAAAAAAEgAAAADAAAAACI9EDl7HY/AAAAAACA1j8AAAA/6gAAAAAAAAABIQAAAAwAAAAAiPRA5ex2P1hVVVVV1dc/AAAAP+oAAAAAAAAAASIAAAAMAAAAAIj0QOXsdj9QVVVVVdXYPwAAAD/6AAAAAAAAAAEjAAAADAAAAACI9EDl7HY/sKqqqqoq2j8AAAA/+gAAAAAAAAABJAAAAAwAAAAAiPRA5ex2P1hVVVVV1ds/AAAAPwkBAAAAAAAAASUAAAAMAAAAAIj0QOXsdj+wqqqqqirdPwAAAD8JAQAAAAAAAAEmAAAADAAAAACI9EDl7HY/AAAAAACA3j8AAAA/GQEAAAAAAAABJwAAAAwAAAAAiPRA5ex2PwAAAAAAgN8/AAAAPxkBAAAAAAAAASgAAAAMAAAAAIj0QOXsdj+sqqqqqmrgPwAAAD8oAQAAAAAAAAEpAAAADAAAAACI9EDl7HY/VFVVVVUV4T8AAAA/KAEAAAAAAAABKgAAAAwAAAAAiPRA5ex2P1RVVVVVleE/AAAAPzgBAAAAAAAAASsAAAAMAAAAAIj0QOXsdj9YVVVVVRXiPwAAAD84AQAAAAAAAAEsAAAADAAAAACI9EDl7HY/WFVVVVWV4j8AAAA/SAEAAAAAAAABLQAAAAwAAAAAiPRA5ex2PwQAAAAAQOM/AAAAP0gBAAAAAAAAAS4AAAAMAAAAAIj0QOXsdj8EAAAAAMDjPwAAAD9XAQAAAAAAAAEvAAAADAAAAACI9EDl7HY/WFVVVVUV5D8AAAA/VwEAAAAAAAABMAAAAAwAAAAAiPRA5ex2P6yqqqqqauQ/AAAAP2cBAAAAAAAAATEAAAAMAAAAAIj0QOXsdj9YVVVVVRXlPwAAAD9nAQAAAAAAAAEyAAAADAAAAACI9EDl7HY/WFVVVVWV5T8AAAA/dwEAAAAAAAABMwAAAAwAAAAAiPRA5ex2P1RVVVVVFeY/AAAAP3cBAAAAAAAAATQAAAAMAAAAAIj0QOXsdj9UVVVVVZXmPwAAAD+GAQAAAAAAAAE1AAAADAAAAACI9EDl7HY/BAAAAABA5z8AAAA/hgEAAAAAAAABNgAAAAwAAAAAiPRA5ex2P1hVVVVVlec/AAAAP5YBAAAAAAAAATcAAAAMAAAAAIj0QOXsdj9YVVVVVRXoPwAAAD+WAQAAAAAAAAE4AAAADAAAAACI9EDl7HY/sKqqqqpq6D8AAAA/pQEAAAAAAAABOQAAAAwAAAAAiPRA5ex2P6yqqqqq6ug/AAAAP6UBAAAAAAAAAToAAAAMAAAAAIj0QOXsdj8EAAAAAEDpPwAAAD+1AQAAAAAAAAE7AAAADAAAAACI9EDl7HY/WFVVVVWV6T8AAAA/tQEAAAAAAAABPAAAAAwAAAAAiPRA5ex2P6yqqqqq6uk/AAAAP8UBAAAAAAAAAT0AAAAMAAAAAIj0QOXsdj8AAAAAAEDqPwAAAD/UAQAAAAAAAAE+AAAADAAAAACI9EDl7HY/WFVVVVWV6j8AAAA/1AEAAAAAAAABPwAAAAwAAAAAiPRA5ex2P6yqqqqq6uo/AAAAP9QBAAAAAAAAAUAAAAAMAAAAAIj0QOXsdj+sqqqqqmrrPwAAAD/iAQAAAAAAAAFBAAAADAAAAACI9EDl7HY/VFVVVVWV6z8AAAA/8gEAAAAAAAABQgAAAAwAAAAAcnYLvxqDP7Cqqqqq6us/AAAAP/IBAAAAAAAAAUMAAAAMAAAAAHJ2C78agz9cVVVVVRXsPwAAAD8BAgAAAAAAAAFEAAAADAAAAABydgu/GoM/sKqqqqpq7D8AAAA/AQIAAAAAAAABRQAAAAwAAAAAcnYLvxqDP1hVVVVVlew/AAAAPxECAAAAAAAAAUYAAAAMAAAAAHJ2C78agz8EAAAAAMDsPwAAAD8RAgAAAAAAAAFHAAAADAAAAABydgu/GoM/sKqqqqrq7D8AAAA/IAIAAAAAAAABSAAAAAwAAAAAcnYLvxqDP1hVVVVVFe0/AAAAPyACAAAAAAAAAUkAAAAMAAAAAHJ2C78agz8EAAAAAEDtPwAAAD8wAgAAAAAAAAFKAAAADAAAAABydgu/GoM/sKqqqqpq7T8AAAA/MAIAAAAAAAABSwAAAAwAAAAAoHJ2C7+KPwQAAAAAwO0/AAAAP0ACAAAAAAAAAUwAAAAMAAAAAKBydgu/ij+wqqqqqurtPwAAAD9PAgAAAAAAAAFNAAAADAAAAACgcnYLv4o/WFVVVVUV7j8AAAA/bwIAAAAAAAABTgAAAAwAAAAAoHJ2C7+KPwQAAAAAQO4/AAAAP34CAAAAAAAAAU8AAAAMAAAAAKBydgu/ij+sqqqqqmruPwAAAD+OAgAAAAAAAAFQAAAADAAAAACgcnYLv4o/BAAAAADA7j8AAAA/vQIAAAAAAAABUQAAAAwAAAAAZ7fwqzGRPwQAAAAAwO4/AAAAPyYEAAAAAAAAAVIAAAAMAAAAAH41JtIDlT8EAAAAAMDuPwAAAD82BAAAAAAAAAFTAAAADAAAAICUs1v41Zg/BAAAAADA7j8AAAA/RQQAAAAAAAABVAAAAAwAAACAqzGRHqicPwQAAAAAwO4/AAAAP0UEAAAAAAAAAVUAAAAMAAAAwOwWfjUmoj+sqqqqquruPwAAAD9VBAAAAAAAAAFWAAAADAAAAMADlbNb+KU/rKqqqqrq7j8AAAA/ZQQAAAAAAAABVwAAAAwAAAAAD1TObuGnP6yqqqqq6u4/AAAAP2UEAAAAAAAAAVgAAAAMAAAAACbSA5Wzqz+sqqqqquruPwAAAD90BAAAAAAAAAFZAAAADAAAAOApZ7fwq7E/WFVVVVUV7z8AAAA/dAQAAAAAAAABWgAAAAwAAAAgu4VfjYm0PwQAAAAAQO8/AAAAP4QEAAAAAAAAAVsAAAAMAAAAANIDlbNbuD8EAAAAAEDvPwAAAD+EBAAAAAAAAAFcAAAADAAAAKBu4VdjIr0/BAAAAABA7z8AAAA/kwQAAAAAAAABXQAAAAwAAADQwq/GRHrAP6yqqqqqau8/AAAAP6MEAAAAAAAAAV4AAAAMAAAAQM5u4Vdjwj+sqqqqqmrvPwAAAD+jBAAAAAAAAAFfAAAADAAAAMDZLfxqTMQ/rKqqqqpq7z8AAAA/swQAAAAAAAABYAAAAAwAAABA5ewWfjXGP6yqqqqqau8/AAAAP7MEAAAAAAAAAWEAAAAMAAAAkLNb+NWYyD9YVVVVVZXvPwAAAD/CBAAAAAAAAAFiAAAADAAAAAC/GhPpgco/WFVVVVWV7z8AAAA/wgQAAAAAAAABYwAAAAwAAADARHqgcnbLP1hVVVVVle8/AAAAP9IEAAAAAAAAAWQAAAAMAAAAMFA5u4VfzT9YVVVVVZXvPwAAAD/SBAAAAAAAAAFlAAAADAAAAMCYSA9Uzs4/AAAAAADA7z8AAAA/4gQAAAAAAAABZgAAAAwAAACAHqic3cLPPwAAAAAAwO8/AAAAP+IEAAAAAAAAAWcAAAAMAAAAINIDlbNb0D8AAAAAAMDvPwAAAD/xBAAAAAAAAAFoAAAADAAAAPiUs1v41dA/AAAAAADA7z8AAAA/8QQAAAAAAAABaQAAAAwAAABIObuFX43RPwAAAAAAwO8/AAAAPwEFAAAAAAAAAWoAAAAMAAAAkN3Cr8ZE0j8AAAAAAMDvPwAAAD8BBQAAAAAAAAFrAAAADAAAAOiBytkt/NI/AAAAAADA7z8AAAA/EAUAAAAAAAABbAAAAAwAAADIRHqgcnbTPwAAAAAAwO8/AAAAPxAFAAAAAAAAAW0AAAAMAAAAgMrZLfxq1D8AAAAAAMDvPwAAAD8gBQAAAAAAAAFuAAAADAAAAMhu4VdjItU/AAAAAADA7z8AAAA/IAUAAAAAAAABbwAAAAwAAAAYE+mBytnVPwAAAAAAwO8/AAAAPzAFAAAAAAAAAXAAAAAMAAAAYLfwqzGR1j8AAAAAAMDvPwAAAD8wBQAAAAAAAAFxAAAADAAAALBb+NWYSNc/AAAAAADA7z8AAAA/PwUAAAAAAAABcgAAAAwAAAD4///////XPwAAAAAAwO8/AAAAPz8FAAAAAAAAAXMAAAAMAAAASKQHKme32D8AAAAAAMDvPwAAAD9PBQAAAAAAAAF0AAAADAAAAJBID1TObtk/AAAAAADA7z8AAAA/TwUAAAAAAAABdQAAAAwAAADg7BZ+NSbaPwAAAAAAwO8/AAAAP18FAAAAAAAAAXYAAAAMAAAAuK/GRHqg2j8AAAAAAMDvPwAAAD9fBQAAAAAAAAF3AAAADAAAAJhydgu/Gts/AAAAAADA7z8AAAA/bgUAAAAAAAABeAAAAAwAAAB4NSbSA5XbPwAAAAAAwO8/AAAAP24FAAAAAAAAAXkAAAAMAAAAUPjVmEgP3D8AAAAAAMDvPwAAAD9+BQAAAAAAAAF6AAAADAAAAKic3cKvxtw/AAAAAADA7z8AAAA/fgUAAAAAAAABewAAAAwAAACIX42J9EDdPwAAAAAAwO8/AAAAP40FAAAAAAAAAXwAAAAMAAAA0AOVs1v43T8AAAAAAMDvPwAAAD+dBQAAAAAAAAF9AAAADAAAALDGRHqgct4/AAAAAADA7z8AAAA/nQUAAAAAAAABfgAAAAwAAACIifRA5ezePwAAAAAAwO8/AAAAP50FAAAAAAAAAX8AAAAMAAAA2C38akyk3z8AAAAAAMDvPwAAAD+tBQAAAAAAAAGAAAAADAAAAMjZLfxqTOA/AAAAAADA7z8AAAA/rQUAAAAAAAABgQAAAAwAAADwqzGRHqjgPwAAAAAAwO8/AAAAP7wFAAAAAAAAAYIAAAAMAAAAXI2J9EDl4D8AAAAAAMDvPwAAAD/MBQAAAAAAAAGDAAAADAAAAIRfjYn0QOE/AAAAAADA7z8AAAA/zAUAAAAAAAABhAAAAAwAAACoMZEeqJzhPwAAAAAAwO8/AAAAP8wFAAAAAAAAAYUAAAAMAAAAGBPpgcrZ4T8AAAAAAMDvPwAAAD/cBQAAAAAAAAGGAAAADAAAADzl7BZ+NeI/AAAAAADA7z8AAAA/6wUAAAAAAAABhwAAAAwAAABkt/CrMZHiPwAAAAAAwO8/AAAAP/gFAAAAAAAAAYgAAAAMAAAA2JhID1TO4j8AAAAAAMDvPwAAAD8IBgAAAAAAAAGJAAAADAAAAPxqTKQHKuM/AAAAAADA7z8AAAA/CAYAAAAAAAABigAAAAwAAAAkPVA5u4XjPwAAAAAAwO8/AAAAPxcGAAAAAAAAAYsAAAAMAAAASA9Uzm7h4z8AAAAAAMDvPwAAAD8XBgAAAAAAAAGMAAAADAAAAHDhV2MiPeQ/AAAAAADA7z8AAAA/JwYAAAAAAAABjQAAAAwAAACUs1v41ZjkPwAAAAAAwO8/AAAAPycGAAAAAAAAAY4AAAAMAAAABJWzW/jV5D8AAAAAAMDvPwAAAD83BgAAAAAAAAGPAAAADAAAAChnt/CrMeU/AAAAAADA7z8AAAA/NwYAAAAAAAABkAAAAAwAAACYSA9Uzm7lPwAAAAAAwO8/AAAAP0YGAAAAAAAAAZEAAAAMAAAABCpnt/Cr5T8AAAAAAMDvPwAAAD9GBgAAAAAAAAGSAAAADAAAACz8akykB+Y/AAAAAADA7z8AAAA/VgYAAAAAAAABkwAAAAwAAABQzm7hV2PmPwAAAAAAwO8/AAAAP1YGAAAAAAAAAZQAAAAMAAAAwK/GRHqg5j8AAAAAAMDvPwAAAD9mBgAAAAAAAAGVAAAADAAAAOSBytkt/OY/AAAAAADA7z8AAAA/ZgYAAAAAAAABlgAAAAwAAAAMVM5u4VfnPwAAAAAAwO8/AAAAP3UGAAAAAAAAAZcAAAAMAAAAOCbSA5Wz5z8AAAAAAMDvPwAAAD91BgAAAAAAAAGYAAAADAAAAKQHKme38Oc/AAAAAADA7z8AAAA/hQYAAAAAAAABmQAAAAwAAADM2S38akzoPwAAAAAAwO8/AAAAP4UGAAAAAAAAAZoAAAAMAAAAOLuFX42J6D8AAAAAAMDvPwAAAD+UBgAAAAAAAAGbAAAADAAAAKic3cKvxug/AAAAAADA7z8AAAA/lAYAAAAAAAABnAAAAAwAAADQbuFXYyLpPwAAAAAAwO8/AAAAP6QGAAAAAAAAAZ0AAAAMAAAAPFA5u4Vf6T8AAAAAAMDvPwAAAD+kBgAAAAAAAAGeAAAADAAAAKwxkR6onOk/AAAAAADA7z8AAAA/tAYAAAAAAAABnwAAAAwAAAAYE+mBytnpPwAAAAAAwO8/AAAAP7QGAAAAAAAAAaAAAAAMAAAAQOXsFn416j8AAAAAAMDvPwAAAD/DBgAAAAAAAAGhAAAADAAAALDGRHqgcuo/AAAAAADA7z8AAAA/wwYAAAAAAAABogAAAAwAAADUmEgPVM7qPwAAAAAAwO8/AAAAP9MGAAAAAAAAAaMAAAAMAAAA/GpMpAcq6z8AAAAAAMDvPwAAAD/TBgAAAAAAAAGkAAAADAAAAGhMpAcqZ+s/AAAAAADA7z8AAAA/4wYAAAAAAAABpQAAAAwAAACQHqic3cLrPwAAAAAAwO8/AAAAP+MGAAAAAAAAAaYAAAAMAAAAtPCrMZEe7D8AAAAAAMDvPwAAAD/yBgAAAAAAAAGnAAAADAAAACjSA5WzW+w/AAAAAADA7z8AAAA/8gYAAAAAAAABqAAAAAwAAACYs1v41ZjsPwAAAAAAwO8/AAAAPwIHAAAAAAAAAakAAAAMAAAATKQHKme37D8AAAAAAMDvPwAAAD8CBwAAAAAAAAGqAAAADAAAALyFX42J9Ow/AAAAAADA7z8AAAA/EQcAAAAAAAABqwAAAAwAAAAsZ7fwqzHtPwAAAAAAwO8/AAAAPxEHAAAAAAAAAawAAAAMAAAA5FdjIj1Q7T8AAAAAAMDvPwAAAD8hBwAAAAAAAAGtAAAADAAAAJhID1TObu0/AAAAAADA7z8AAAA/MQcAAAAAAAABrgAAAAwAAAAIKme38KvtPwAAAAAAwO8/AAAAPzEHAAAAAAAAAa8AAAAMAAAAwBoT6YHK7T8AAAAAAMDvPwAAAD9ABwAAAAAAAAGwAAAADAAAACz8akykB+4/AAAAAADA7z8AAAA/UAcAAAAAAAABsQAAAAwAAADk7BZ+NSbuPwAAAAAAwO8/AAAAP2AHAAAAAAAAAbIAAAAMAAAAnN3Cr8ZE7j8AAAAAAMDvPwAAAD9gBwAAAAAAAAGzAAAADAAAAFTObuFXY+4/AAAAAADA7z8AAAA/bwcAAAAAAAABtAAAAAwAAAAMvxoT6YHuPwAAAAAAwO8/AAAAP28HAAAAAAAAAbUAAAAMAAAAeKBydgu/7j8AAAAAAMDvPwAAAD9/BwAAAAAAAAG2AAAADAAAADCRHqic3e4/AAAAAADA7z8AAAA/fwcAAAAAAAABtwAAAAwAAADogcrZLfzuPwAAAAAAwO8/AAAAP44HAAAAAAAAAbgAAAAMAAAAoHJ2C78a7z8AAAAAAMDvPwAAAD+OBwAAAAAAAAG5AAAADAAAAFhjIj1QOe8/AAAAAADA7z8AAAA/ngcAAAAAAAABugAAAAwAAAAQVM5u4VfvPwAAAAAAwO8/AAAAP64HAAAAAAAAAbsAAAAMAAAAxER6oHJ27z8AAAAAAMDvPwAAAD+9BwAAAAAAAAG8AAAADAAAAMREeqBydu8/WFVVVVWV7z8AAAA/bAgAAAAAAAABvQAAAAwAAADERHqgcnbvPwQAAAAAQO8/AAAAP4sIAAAAAAAAAb4AAAAMAAAAxER6oHJ27z9YVVVVVRXvPwAAAD+bCAAAAAAAAAG/AAAADAAAAMREeqBydu8/rKqqqqrq7j8AAAA/mwgAAAAAAAABwAAAAAwAAADERHqgcnbvPwQAAAAAwO4/AAAAP6oIAAAAAAAAAcEAAAAMAAAAxER6oHJ27z8EAAAAAEDuPwAAAD+qCAAAAAAAAAHCAAAADAAAAMREeqBydu8/BAAAAADA7T8AAAA/uggAAAAAAAABwwAAAAwAAADERHqgcnbvPwQAAAAAQO0/AAAAP7oIAAAAAAAAAcQAAAAMAAAAxER6oHJ27z9YVVVVVZXsPwAAAD/KCAAAAAAAAAHFAAAADAAAAMREeqBydu8/XFVVVVUV7D8AAAA/yggAAAAAAAABxgAAAAwAAADERHqgcnbvP1RVVVVVles/AAAAP9kIAAAAAAAAAccAAAAMAAAAxER6oHJ27z+sqqqqqurqPwAAAD/ZCAAAAAAAAAHIAAAADAAAAMREeqBydu8/AAAAAABA6j8AAAA/6QgAAAAAAAAByQAAAAwAAADERHqgcnbvP1hVVVVVlek/AAAAP+kIAAAAAAAAAcoAAAAMAAAAxER6oHJ27z+sqqqqquroPwAAAD/4CAAAAAAAAAHLAAAADAAAAMREeqBydu8/BAAAAABA6D8AAAA/+AgAAAAAAAABzAAAAAwAAADERHqgcnbvP1hVVVVVlec/AAAAPwgJAAAAAAAAAc0AAAAMAAAAxER6oHJ27z9YVVVVVRXnPwAAAD8ICQAAAAAAAAHOAAAADAAAAMREeqBydu8/VFVVVVWV5j8AAAA/GAkAAAAAAAABzwAAAAwAAADERHqgcnbvP6yqqqqq6uU/AAAAPxgJAAAAAAAAAdAAAAAMAAAAxER6oHJ27z+sqqqqqmrlPwAAAD8nCQAAAAAAAAHRAAAADAAAAMREeqBydu8/AAAAAADA5D8AAAA/JwkAAAAAAAAB0gAAAAwAAADERHqgcnbvPwQAAAAAQOQ/AAAAPzcJAAAAAAAAAdMAAAAMAAAAxER6oHJ27z8EAAAAAMDjPwAAAD83CQAAAAAAAAHUAAAADAAAAMREeqBydu8/WFVVVVUV4z8AAAA/RwkAAAAAAAAB1QAAAAwAAADERHqgcnbvPwQAAAAAwOI/AAAAP0cJAAAAAAAAAdYAAAAMAAAAxER6oHJ27z+wqqqqqmriPwAAAD9WCQAAAAAAAAHXAAAADAAAAMREeqBydu8/sKqqqqrq4T8AAAA/VgkAAAAAAAAB2AAAAAwAAAA0JtIDlbPvP1RVVVVVleE/AAAAP2YJAAAAAAAAAdkAAAAMAAAANCbSA5Wz7z8AAAAAAEDhPwAAAD9mCQAAAAAAAAHaAAAADAAAADQm0gOVs+8/rKqqqqrq4D8AAAA/dQkAAAAAAAAB2wAAAAwAAAA0JtIDlbPvP1RVVVVVleA/AAAAP3UJAAAAAAAAAdwAAAAMAAAANCbSA5Wz7z8AAAAAAEDgPwAAAD+FCQAAAAAAAAHdAAAADAAAADQm0gOVs+8/AAAAAACA3z8AAAA/hQkAAAAAAAAB3gAAAAwAAAA0JtIDlbPvPwAAAAAAgN4/AAAAP5UJAAAAAAAAAd8AAAAMAAAA7BZ+NSbS7z8IAAAAAIDdPwAAAD+VCQAAAAAAAAHgAAAADAAAAOwWfjUm0u8/WFVVVVXV3D8AAAA/pAkAAAAAAAAB4QAAAAwAAADsFn41JtLvP7CqqqqqKtw/AAAAP6QJAAAAAAAAAeIAAAAMAAAA7BZ+NSbS7z+wqqqqqirbPwAAAD+0CQAAAAAAAAHjAAAADAAAAOwWfjUm0u8/CAAAAACA2j8AAAA/tAkAAAAAAAAB5AAAAAwAAADsFn41JtLvPwAAAAAAgNk/AAAAP8QJAAAAAAAAAeUAAAAMAAAA7BZ+NSbS7z+oqqqqqirYPwAAAD/TCQAAAAAAAAHmAAAADAAAAOwWfjUm0u8/AAAAAACA1z8AAAA/0wkAAAAAAAAB5wAAAAwAAADsFn41JtLvP1hVVVVV1dY/AAAAP+MJAAAAAAAAAegAAAAMAAAA7BZ+NSbS7z9YVVVVVdXVPwAAAD/jCQAAAAAAAAHpAAAADAAAAOwWfjUm0u8/sKqqqqoq1T8AAAA/8gkAAAAAAAAB6gAAAAwAAADsFn41JtLvP7CqqqqqKtQ/AAAAP/IJAAAAAAAAAesAAAAMAAAA7BZ+NSbS7z+wqqqqqirTPwAAAD8CCgAAAAAAAAHsAAAADAAAAOwWfjUm0u8/CAAAAACA0j8AAAA/AgoAAAAAAAAB7QAAAAwAAADsFn41JtLvP1hVVVVV1dE/AAAAPxIKAAAAAAAAAe4AAAAMAAAA7BZ+NSbS7z+wqqqqqirRPwAAAD8SCgAAAAAAAAHvAAAADAAAAOwWfjUm0u8/CAAAAACA0D8AAAA/IQoAAAAAAAAB8AAAAAwAAADsFn41JtLvP8Cqqqqqqs8/AAAAPyEKAAAAAAAAAfEAAAAMAAAA7BZ+NSbS7z9QVVVVVVXOPwAAAD8xCgAAAAAAAAHyAAAADAAAAOwWfjUm0u8/UFVVVVVVzD8AAAA/MQoAAAAAAAAB8wAAAAwAAADsFn41JtLvP1BVVVVVVco/AAAAP0EKAAAAAAAAAfQAAAAMAAAA7BZ+NSbS7z8AAAAAAADJPwAAAD9BCgAAAAAAAAH1AAAADAAAAOwWfjUm0u8/AAAAAAAAxz8AAAA/UAoAAAAAAAAB9gAAAAwAAADsFn41JtLvP7CqqqqqqsU/AAAAP1AKAAAAAAAAAfcAAAAMAAAA7BZ+NSbS7z9gVVVVVVXEPwAAAD9gCgAAAAAAAAH4AAAADAAAAOwWfjUm0u8/AAAAAAAAwz8AAAA/YAoAAAAAAAAB+QAAAAwAAADsFn41JtLvP2BVVVVVVcI/AAAAP28KAAAAAAAAAfoAAAAMAAAA7BZ+NSbS7z9gVVVVVVXAPwAAAD9vCgAAAAAAAAH7AAAADAAAAOwWfjUm0u8/IAAAAAAAvj8AAAA/fwoAAAAAAAAB/AAAAAwAAADsFn41JtLvP8Cqqqqqqrw/AAAAP38KAAAAAAAAAf0AAAAMAAAA7BZ+NSbS7z9gVVVVVVW7PwAAAD+PCgAAAAAAAAH+AAAADAAAAOwWfjUm0u8/wKqqqqqquD8AAAA/jwoAAAAAAAAB/wAAAAwAAADsFn41JtLvPwAAAAAAALY/AAAAP54KAAAAAAAAAQABAAAMAAAA7BZ+NSbS7z8AAAAAAACyPwAAAD+eCgAAAAAAAAEBAQAADAAAAOwWfjUm0u8/oKqqqqqqsD8AAAA/rgoAAAAAAAABAgEAAAwAAADsFn41JtLvPwAAAAAAAKw/AAAAP64KAAAAAAAAAQMBAAAMAAAA7BZ+NSbS7z9AVVVVVVWpPwAAAD++CgAAAAAAAAEEAQAADAAAAOwWfjUm0u8/AAAAAAAApD8AAAA/vgoAAAAAAAABBQEAAAwAAADsFn41JtLvP0BVVVVVVaE/AAAAP80KAAAAAAAAAQYBAAAMAAAA7BZ+NSbS7z+AVVVVVVWdPwAAAD/NCgAAAAAAAAEHAQAADAAAAOwWfjUm0u8/AAAAAAAAmD8AAAA/3QoAAAAAAAABCAEAAAwAAADsFn41JtLvP4CqqqqqqpI/AAAAP+wKAAAAAAAAAQkBAAAMAAAA7BZ+NSbS7z8Aq6qqqqqKPwAAAD8MCwAAAAAAAAEKAQAADAAAAOwWfjUm0u8/AAAAAAAAgD8AAAA/NAwAAAAAAAABCwEAAAwAAAA0JtIDlbPvPwAAAAAAAIA/AAAAP4IMAAAAAAAAAQwBAAAMAAAAxER6oHJ27z8AAAAAAACAPwAAAD+RDAAAAAAAAAENAQAADAAAAKBydgu/Gu8/AAAAAAAAgD8AAAA/oQwAAAAAAAABDgEAAAwAAADogcrZLfzuPwAAAAAAAIA/AAAAP7EMAAAAAAAAAQ8BAAAMAAAAxK/GRHqg7j8AAAAAAACAPwAAAD+xDAAAAAAAAAEQAQAADAAAAOTsFn41Ju4/AAAAAAAAgD8AAAA/wAwAAAAAAAABEQEAAAwAAADAGhPpgcrtPwAAAAAAAIA/AAAAP8AMAAAAAAAAARIBAAAMAAAA5FdjIj1Q7T8AAAAAAACAPwAAAD/QDAAAAAAAAAETAQAADAAAAASVs1v41ew/AAAAAAAAgD8AAAA/0AwAAAAAAAABFAEAAAwAAAAo0gOVs1vsPwAAAAAAAIA/AAAAP98MAAAAAAAAARUBAAAMAAAARA9Uzm7h6z8AAAAAAACAPwAAAD/fDAAAAAAAAAEWAQAADAAAANgt/GpMpOs/AAAAAAAAgD8AAAA/7wwAAAAAAAABFwEAAAwAAAD8akykByrrPwAAAAAAAIA/AAAAP+8MAAAAAAAAARgBAAAMAAAA1JhID1TO6j8AAAAAAACAPwAAAD//DAAAAAAAAAEZAQAADAAAALDGRHqgcuo/AAAAAAAAgD8AAAA//wwAAAAAAAABGgEAAAwAAABA5ewWfjXqPwAAAAAAAIA/AAAAPw4NAAAAAAAAARsBAAAMAAAAGBPpgcrZ6T8AAAAAAACAPwAAAD8ODQAAAAAAAAEcAQAADAAAAPRA5ewWfuk/AAAAAAAAgD8AAAA/Hg0AAAAAAAABHQEAAAwAAABgjYn0QOXoPwCrqqqqqoo/AAAAPx4NAAAAAAAAAR4BAAAMAAAAhMrZLfxq6D+AqqqqqqqSPwAAAD8uDQAAAAAAAAEfAQAADAAAAKQHKme38Oc/gKqqqqqqkj8AAAA/Lg0AAAAAAAABIAEAAAwAAABUYyI9UDnnP4CqqqqqqpI/AAAAPz0NAAAAAAAAASEBAAAMAAAAeKBydgu/5j+AqqqqqqqSPwAAAD89DQAAAAAAAAEiAQAADAAAAJzdwq/GROY/gKqqqqqqkj8AAAA/TQ0AAAAAAAABIwEAAAwAAABQObuFX43lPwAAAAAAAJg/AAAAP00NAAAAAAAAASQBAAAMAAAAcHYLvxoT5T8AAAAAAACYPwAAAD9cDQAAAAAAAAElAQAADAAAAJSzW/jVmOQ/AAAAAAAAmD8AAAA/XA0AAAAAAAABJgEAAAwAAABw4VdjIj3kPwAAAAAAAJg/AAAAP2wNAAAAAAAAAScBAAAMAAAAkB6onN3C4z8AAAAAAACYPwAAAD9sDQAAAAAAAAEoAQAADAAAAGxMpAcqZ+M/AAAAAAAAmD8AAAA/fA0AAAAAAAABKQEAAAwAAACMifRA5eziPwAAAAAAAJg/AAAAP3wNAAAAAAAAASoBAAAMAAAAZLfwqzGR4j8AAAAAAACYPwAAAD+LDQAAAAAAAAErAQAADAAAAIj0QOXsFuI/AAAAAAAAmD8AAAA/iw0AAAAAAAABLAEAAAwAAACoMZEeqJzhPwAAAAAAAJg/AAAAP5sNAAAAAAAAAS0BAAAMAAAAzG7hV2Mi4T8AAAAAAACYPwAAAD+bDQAAAAAAAAEuAQAADAAAAKSc3cKvxuA/AAAAAAAAmD8AAAA/qw0AAAAAAAABLwEAAAwAAADI2S38akzgPwAAAAAAAJg/AAAAP7oNAAAAAAAAATABAAAMAAAA2C38akyk3z8AAAAAAACYPwAAAD+6DQAAAAAAAAExAQAADAAAAIiJ9EDl7N4/AAAAAAAAmD8AAAA/yg0AAAAAAAABMgEAAAwAAABA5ewWfjXePwAAAAAAAJg/AAAAP8oNAAAAAAAAATMBAAAMAAAA8EDl7BZ+3T8AAAAAAACYPwAAAD/ZDQAAAAAAAAE0AQAADAAAAKic3cKvxtw/AAAAAAAAmD8AAAA/2Q0AAAAAAAABNQEAAAwAAABQ+NWYSA/cPwAAAAAAAJg/AAAAP+kNAAAAAAAAATYBAAAMAAAACFTObuFX2z8AAAAAAACYPwAAAD/pDQAAAAAAAAE3AQAADAAAALivxkR6oNo/AAAAAAAAmD8AAAA/+Q0AAAAAAAABOAEAAAwAAAAAKme38KvZPwAAAAAAAJg/AAAAP/kNAAAAAAAAATkBAAAMAAAAuIVfjYn02D8AAAAAAACYPwAAAD8IDgAAAAAAAAE6AQAADAAAAGjhV2MiPdg/AAAAAAAAmD8AAAA/CA4AAAAAAAABOwEAAAwAAACwW/jVmEjXPwAAAAAAAJg/AAAAPxgOAAAAAAAAATwBAAAMAAAAYLfwqzGR1j8AAAAAAACYPwAAAD8aDgAAAAAAAAE9AQAADAAAAIj0QOXsFtY/AAAAAAAAmD8AAAA/Kg4AAAAAAAABPgEAAAwAAAA4UDm7hV/VPwAAAAAAAJg/AAAAPyoOAAAAAAAAAT8BAAAMAAAA8KsxkR6o1D8AAAAAAACYPwAAAD85DgAAAAAAAAFAAQAADAAAAKAHKme38NM/AAAAAAAAmD8AAAA/OQ4AAAAAAAABQQEAAAwAAABYYyI9UDnTPwAAAAAAAJg/AAAAP0kOAAAAAAAAAUIBAAAMAAAAAL8aE+mB0j8AAAAAAACYPwAAAD9JDgAAAAAAAAFDAQAADAAAACD8akykB9I/AAAAAAAAmD8AAAA/WA4AAAAAAAABRAEAAAwAAADYV2MiPVDRPwAAAAAAAJg/AAAAP1gOAAAAAAAAAUUBAAAMAAAAkLNb+NWY0D8AAAAAAACYPwAAAD9oDgAAAAAAAAFGAQAADAAAALDwqzGRHtA/AAAAAAAAmD8AAAA/aA4AAAAAAAABRwEAAAwAAADAmEgPVM7OPwAAAAAAAJg/AAAAP3gOAAAAAAAAAUgBAAAMAAAAEBPpgcrZzT+AVVVVVVWdPwAAAD94DgAAAAAAAAFJAQAADAAAADBQObuFX80/gFVVVVVVnT8AAAA/hw4AAAAAAAABSgEAAAwAAABwytkt/GrMP4BVVVVVVZ0/AAAAP4cOAAAAAAAAAUsBAAAMAAAAkAcqZ7fwyz+AVVVVVVWdPwAAAD+XDgAAAAAAAAFMAQAADAAAAOCBytkt/Mo/gFVVVVVVnT8AAAA/lw4AAAAAAAABTQEAAAwAAAAAvxoT6YHKP4BVVVVVVZ0/AAAAP6cOAAAAAAAAAU4BAAAMAAAAIPxqTKQHyj+AVVVVVVWdPwAAAD+nDgAAAAAAAAFPAQAADAAAAHB2C78aE8k/gFVVVVVVnT8AAAA/tg4AAAAAAAABUAEAAAwAAADQLfxqTKTHP0BVVVVVVaE/AAAAP7YOAAAAAAAAAVEBAAAMAAAAEKic3cKvxj9AVVVVVVWhPwAAAD/GDgAAAAAAAAFSAQAADAAAAGAiPVA5u8U/QFVVVVVVoT8AAAA/1Q4AAAAAAAABUwEAAAwAAACAX42J9EDFPwAAAAAAAKQ/AAAAP9UOAAAAAAAAAVQBAAAMAAAAoJzdwq/GxD8AAAAAAACkPwAAAD/lDgAAAAAAAAFVAQAADAAAAOAWfjUm0sM/AAAAAAAApD8AAAA/5Q4AAAAAAAABVgEAAAwAAABAzm7hV2PCPwAAAAAAAKQ/AAAAP/UOAAAAAAAAAVcBAAAMAAAAgEgPVM5uwT8AAAAAAACkPwAAAD8EDwAAAAAAAAFYAQAADAAAAKCFX42J9MA/AAAAAAAApD8AAAA/BA8AAAAAAAABWQEAAAwAAADQwq/GRHrAP8CqqqqqqqY/AAAAPxQPAAAAAAAAAVoBAAAMAAAAIHqgcnYLvz/AqqqqqqqmPwAAAD8UDwAAAAAAAAFbAQAADAAAAGD0QOXsFr4/wKqqqqqqpj8AAAA/JA8AAAAAAAABXAEAAAwAAADg6IHK2S28P0BVVVVVVak/AAAAPzMPAAAAAAAAAV0BAAAMAAAAQGMiPVA5uz9AVVVVVVWpPwAAAD8zDwAAAAAAAAFeAQAADAAAAIDdwq/GRLo/QFVVVVVVqT8AAAA/Qw8AAAAAAAABXwEAAAwAAADAV2MiPVC5P0BVVVVVVak/AAAAP0MPAAAAAAAAAWABAAAMAAAAANIDlbNbuD9AVVVVVVWpPwAAAD9SDwAAAAAAAAFhAQAADAAAAEBMpAcqZ7c/AAAAAAAArD8AAAA/Ug8AAAAAAAABYgEAAAwAAACAxkR6oHK2PwAAAAAAAKw/AAAAP2IPAAAAAAAAAWMBAAAMAAAA4EDl7BZ+tT8AAAAAAACsPwAAAD9iDwAAAAAAAAFkAQAADAAAAGA1JtIDlbM/AAAAAAAArD8AAAA/cg8AAAAAAAABZQEAAAwAAACgr8ZEeqCyPwAAAAAAAKw/AAAAP4EPAAAAAAAAAWYBAAAMAAAAQKQHKme3sD8AAAAAAACsPwAAAD+BDwAAAAAAAAFnAQAADAAAAAA9UDm7ha8/AAAAAAAArD8AAAA/kQ8AAAAAAAABaAEAAAwAAACAMZEeqJytP4Cqqqqqqq4/AAAAP5EPAAAAAAAAAWkBAAAMAAAAACbSA5Wzqz+AqqqqqqquPwAAAD+hDwAAAAAAAAFqAQAADAAAAIAaE+mByqk/gKqqqqqqrj8AAAA/oQ8AAAAAAAABawEAAAwAAAAAD1TObuGnP6CqqqqqqrA/AAAAP7APAAAAAAAAAWwBAAAMAAAAwAOVs1v4pT+gqqqqqqqwPwAAAD/ADwAAAAAAAAFtAQAADAAAAED41ZhID6Q/oKqqqqqqsD8AAAA/wA8AAAAAAAABbgEAAAwAAADA7BZ+NSaiP6CqqqqqqrA/AAAAP98PAAAAAAAAAW8BAAAMAAAAQOFXYyI9oD+gqqqqqqqwPwAAAD/fDwAAAAAAAAFwAQAADAAAAICrMZEeqJw/oKqqqqqqsD8AAAA/7w8AAAAAAAABcQEAAAwAAACAlLNb+NWYP6CqqqqqqrA/AAAAP/4PAAAAAAAAAXIBAAAMAAAAAH41JtIDlT+gqqqqqqqwPwAAAD8OEAAAAAAAAAFzAQAADAAAAABnt/CrMZE/oKqqqqqqsD8AAAA/HhAAAAAAAAABdAEAAAwAAAAAoHJ2C7+KP6CqqqqqqrA/AAAAP1oQAAAAAAAAAXUBAAAMAAAAAHJ2C78agz+gqqqqqqqwPwAAAD+ZEAAAAAAAAAF2AQAADAAAAACI9EDl7HY/oKqqqqqqsD8AAAA/xxAAAAAAAAAL</ink>
</athena>
</file>

<file path=customXml/item2.xml><?xml version="1.0" encoding="utf-8"?>
<athena xmlns="http://schemas.microsoft.com/edu/athena" version="0.1.3885.0">
  <media streamable="true" recordStart="0" recordEnd="26082" recordLength="26190" audioOnly="true" start="0" end="26082" audioFormat="{00001610-0000-0010-8000-00AA00389B71}" audioRate="44100" muted="false" volume="0.8" fadeIn="0" fadeOut="0" videoFormat="{34363248-0000-0010-8000-00AA00389B71}" videoRate="15" videoWidth="256" videoHeight="256"/>
</athena>
</file>

<file path=customXml/item3.xml><?xml version="1.0" encoding="utf-8"?>
<athena xmlns="http://schemas.microsoft.com/edu/athena" version="0.1.3885.0">
  <ink scale="0.5603113">AAEAAAD/////AQAAAAAAAAAMAgAAAE9BdXRob3JQUFQsIFZlcnNpb249MC4xLjM4ODUuMCwgQ3VsdHVyZT1uZXV0cmFsLCBQdWJsaWNLZXlUb2tlbj0zMWJmMzg1NmFkMzY0ZTM1BQEAAAALSW5rTWF0dGVyVjEDAAAADUxpc3RgMStfaXRlbXMMTGlzdGAxK19zaXplD0xpc3RgMStfdmVyc2lvbgQAABdTaGFyZWQuSW5raW5nLklua0F0b21bXQIAAAAICAIAAAAJAwAAAAIAAAAFAAAABwMAAAAAAQAAAAQAAAAECUlua0F0b21WMQIAAAAJBAAAAAkFAAAADQIFBAAAAAtQZW5TdHJva2VWMQQAAAAKQXR0cmlidXRlcwVUcmFjZQlTdGFydFRpbWUEVHlwZQQEAAQPUGVuQXR0cmlidXRlc1YxAgAAAApJbmtUcmFjZVYxAgAAABAMQWN0aW9uVHlwZVYxAgAAAAIAAAAJBgAAAAkHAAAAPQ8AAAAAAAAF+P///wxBY3Rpb25UeXBlVjEBAAAAB3ZhbHVlX18ACAIAAAAAAAAABQUAAAANQ2xlYXJDYW52YXNWMQIAAAAJU3RhcnRUaW1lBFR5cGUABBAMQWN0aW9uVHlwZVYxAgAAAAIAAAAzJgAAAAAAAAH3////+P///wAAAAAFBgAAAA9QZW5BdHRyaWJ1dGVzVjEKAAAAB19jb2xvckEHX2NvbG9yUgdfY29sb3JHB19jb2xvckIKRml0VG9DdXJ2ZQZIZWlnaHQOSWdub3JlUHJlc3N1cmUNSXNIaWdobGlnaHRlcgVTaGFwZQVXaWR0aAAAAAAAAAAABAACAgICAQYBAQxCcnVzaFNoYXBlVjECAAAABgIAAAD/AJ5JAAAAAAAAAAhAAAAF9v///wxCcnVzaFNoYXBlVjEBAAAAB3ZhbHVlX18ACAIAAAABAAAAAAAAAAAACEAFBwAAAApJbmtUcmFjZVYxAwAAAA1MaXN0YDErX2l0ZW1zDExpc3RgMStfc2l6ZQ9MaXN0YDErX3ZlcnNpb24EAAAYU2hhcmVkLklua2luZy5JbmtQb2ludFtdAgAAAAgIAgAAAAkLAAAAKQEAACkBAAAHCwAAAAABAAAAAAIAAAQKSW5rUG9pbnRWMQI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Ce8AAAAJ8AAAAAnxAAAACfIAAAAJ8wAAAAn0AAAACfUAAAAJ9gAAAAn3AAAACfgAAAAJ+QAAAAn6AAAACfsAAAAJ/AAAAAn9AAAACf4AAAAJ/wAAAAkAAQAACQEBAAAJAgEAAAkDAQAACQQBAAAJBQEAAAkGAQAACQcBAAAJCAEAAAkJAQAACQoBAAAJCwEAAAkMAQAACQ0BAAAJDgEAAAkPAQAACRABAAAJEQEAAAkSAQAACRMBAAAJFAEAAAkVAQAACRYBAAAJFwEAAAkYAQAACRkBAAAJGgEAAAkbAQAACRwBAAAJHQEAAAkeAQAACR8BAAAJIAEAAAkhAQAACSIBAAAJIwEAAAkkAQAACSUBAAAJJgEAAAknAQAACSgBAAAJKQEAAAkqAQAACSsBAAAJLAEAAAktAQAACS4BAAAJLwEAAAkwAQAACTEBAAAJMgEAAAkzAQAACTQBAAAN1wUMAAAACklua1BvaW50VjEEAAAAAVgBWQ5QcmVzc3VyZUZhY3RvcglUaW1lU3RhbXAAAAAABgYLEAIAAAAA8mqg8GiNP8A8WlQi+bo/AAAAPwAAAAAAAAAAAQ0AAAAMAAAAAPJqoPBojT+QSiRfU++8PwAAAD9OAAAAAAAAAAEOAAAADAAAAADyaqDwaI0/QFjuaYTlvj8AAAA/XgAAAAAAAAABDwAAAAwAAAAA8mqg8GiNPwAzXLrabcA/AAAAP14AAAAAAAAAARAAAAAMAAAAAPJqoPBojT+4QCbFC2TCPwAAAD9uAAAAAAAAAAERAAAADAAAAADyaqDwaI0/UFVVVVVVxT8AAAA/bgAAAAAAAAABEgAAAAwAAAAA8mqg8GiNP4Dm0aISycc/AAAAP30AAAAAAAAAARMAAAAMAAAAAPJqoPBojT+IfrN16DfLPwAAAD99AAAAAAAAAAEUAAAADAAAAADyaqDwaI0/AJpHi0okzz8AAAA/jQAAAAAAAAABFQAAAAwAAABgA4VH62CRP7jabVBWiNE/AAAAP40AAAAAAAAAARYAAAAMAAAAYAOFR+tgkT8IZYUY+wDTPwAAAD+cAAAAAAAAAAEXAAAADAAAACAYJDbRuZY/DDH2AWa41D8AAAA/nAAAAAAAAAABGAAAAAwAAABwonMtRGaZPxD9ZuvQb9Y/AAAAP6wAAAAAAAAAARkAAAAMAAAAcKJzLURmmT+kRSWSr6nXPwAAAD+sAAAAAAAAAAEaAAAADAAAADC3Ehwqv54/qBGWexph2T8AAAA/vAAAAAAAAAABGwAAAAwAAAAwtxIcKr+ePzxaVCL5mto/AAAAP7wAAAAAAAAAARwAAAAMAAAAyCCxic61oD+M5GvqnRPcPwAAAD/LAAAAAAAAAAEdAAAADAAAAPDlWAUIDKI/2G6DskKM3T8AAAA/ywAAAAAAAAABHgAAAAwAAAAgqwCBQWKjP2y3QVkhxt4/AAAAP9sAAAAAAAAAAR8AAAAMAAAAIKsAgUFioz+4QVkhxj7gPwAAAD/bAAAAAAAAAAEgAAAADAAAAIA1UHi0DqY/3gZlhRj74D8AAAA/6wAAAAAAAAABIQAAAAwAAACANVB4tA6mPwbMcOlqt+E/AAAAP+sAAAAAAAAAASIAAAAMAAAAsPr38+1kpz8GMileIJPiPwAAAD/6AAAAAAAAAAEjAAAADAAAANi/n28nu6g/Lvc0wnJP4z8AAAA/+gAAAAAAAAABJAAAAAwAAADYv59vJ7uoP+aeRljuaeQ/AAAAPwoBAAAAAAAAASUAAAAMAAAA2L+fbye7qD/qBP/Mo0XlPwAAAD8KAQAAAAAAAAEmAAAADAAAAAiFR+tgEao/6mq3QVkh5j8AAAA/GQEAAAAAAAABJwAAAAwAAAAIhUfrYBGqPzaPFpVIvuY/AAAAPykBAAAAAAAAASgAAAAMAAAAMErvZppnqz9aVCL5mnrnPwAAAD8pAQAAAAAAAAEpAAAADAAAADBK72aaZ6s/ytfUOyf45z8AAAA/KQEAAAAAAAABKgAAAAwAAAAwSu9mmmerPzZbh36zdeg/AAAAPzkBAAAAAAAAASsAAAAMAAAAMErvZppnqz9iIJPiBTLpPwAAAD85AQAAAAAAAAEsAAAADAAAADBK72aaZ6s/zqNFJZKv6T8AAAA/SAEAAAAAAAABLQAAAAwAAAAwSu9mmmerPz4n+GceLeo/AAAAP0gBAAAAAAAAAS4AAAAMAAAAMErvZppnqz/SCf6ZR4vqPwAAAD9YAQAAAAAAAAEvAAAADAAAADBK72aaZ6s/Po2w3NMI6z8AAAA/aAEAAAAAAAABMAAAAAwAAAAwSu9mmmerP/bOCf6ZR+s/AAAAP2gBAAAAAAAAATEAAAAMAAAAMErvZppnqz+KsQ8ww6XrPwAAAD93AQAAAAAAAAEyAAAADAAAADBK72aaZ6s/PvNoUYnk6z8AAAA/dwEAAAAAAAABMwAAAAwAAAAwSu9mmmerP/Y0wnJPI+w/AAAAP4cBAAAAAAAAATQAAAAMAAAAMErvZppnqz+udhuUFWLsPwAAAD+HAQAAAAAAAAE1AAAADAAAADBK72aaZ6s/arh0tdug7D8AAAA/lgEAAAAAAAABNgAAAAwAAAAwSu9mmmerP0ZZIcY+wOw/AAAAP5YBAAAAAAAAATcAAAAMAAAAMErvZppnqz8i+s3Wod/sPwAAAD+mAQAAAAAAAAE4AAAADAAAADBK72aaZ6s/+pp65wT/7D8AAAA/sAIAAAAAAAABOQAAAAwAAACQ1D5eDRSuP9Y7J/hnHu0/AAAAP78CAAAAAAAAAToAAAAMAAAAwJnm2UZqrz/WOyf4Zx7tPwAAAD/PAgAAAAAAAAE7AAAADAAAAAwSm+hcC7E/1jsn+Gce7T8AAAA/zwIAAAAAAAABPAAAAAwAAADUuRYiswyzP9Y7J/hnHu0/AAAAP98CAAAAAAAAAT0AAAAMAAAAAH++nexitD+y3NMIyz3tPwAAAD/fAgAAAAAAAAE+AAAADAAAAMgmOtdCZLY/stzTCMs97T8AAAA/7gIAAAAAAAABPwAAAAwAAACMzrUQmWW4P7Lc0wjLPe0/AAAAP+4CAAAAAAAAAUAAAAAMAAAAGB6tg0VovD+OfYAZLl3tPwAAAD/+AgAAAAAAAAFBAAAADAAAAAiL0DjVv78/ah4tKpF87T8AAAA//gIAAAAAAAABQgAAAAwAAACW3s00zzbCP0a/2Tr0m+0/AAAAPw0DAAAAAAAAAUMAAAAMAAAApnczzbONxD8iYIZLV7vtPwAAAD8NAwAAAAAAAAFEAAAADAAAAAQCg8QmOsc//gAzXLra7T8AAAA/HQMAAAAAAAABRQAAAAwAAAD4bqZ5tpHKP9qh32wd+u0/AAAAPx0DAAAAAAAAAUYAAAAMAAAAoOrfz7eTzT+O4ziO4zjuPwAAAD8tAwAAAAAAAAFHAAAADAAAAHy6l2MVINA/aoTlnkZY7j8AAAA/LQMAAAAAAAABSAAAAAwAAAD2cCk+3cvRP0Ylkq+pd+4/AAAAPzwDAAAAAAAAAUkAAAAMAAAAfj1cik/30j8ixj7ADJfuPwAAAD88AwAAAAAAAAFKAAAADAAAAK4CBAaJTdQ/2geY4dLV7j8AAAA/TAMAAAAAAAABSwAAAAwAAAA2zzZS+3jVP9oHmOHS1e4/AAAAP0wDAAAAAAAAAUwAAAAMAAAAZJTezTTP1j+2qETyNfXuPwAAAD9cAwAAAAAAAAFNAAAADAAAAOxgERqn+tc/buqdE/wz7z8AAAA/XAMAAAAAAAABTgAAAAwAAADQNM82UvvYP27qnRP8M+8/AAAAP2sDAAAAAAAAAU8AAAAMAAAA/vl2sotR2j8iLPc0wnLvPwAAAD9rAwAAAAAAAAFQAAAADAAAACq/Hi7Fp9s//syjRSWS7z8AAAA/ewMAAAAAAAABUQAAAAwAAABYhMap/v3cP/7Mo0Ulku8/AAAAP3sDAAAAAAAAAVIAAAAMAAAALELjVP9+3j+2Dv1m69DvPwAAAD+KAwAAAAAAAAFTAAAADAAAAPl0L8cqQOA/tg79ZuvQ7z8AAAA/igMAAAAAAAABVAAAAAwAAADj070cqwDhP7YO/Wbr0O8/AAAAP5oDAAAAAAAAAVUAAAAMAAAAcyvBofLr4T+2Dv1m69DvPwAAAD+aAwAAAAAAAAFWAAAADAAAALeR2sergeI/tg79ZuvQ7z8AAAA/qgMAAAAAAAABVwAAAAwAAABNdK6FyCzjP7YO/Wbr0O8/AAAAP6oDAAAAAAAAAVgAAAAMAAAAk9rHq4HC4z+2Dv1m69DvPwAAAD+5AwAAAAAAAAFZAAAADAAAACm9m2mebeQ/tg79ZuvQ7z8AAAA/uQMAAAAAAAABWgAAAAwAAAAbp/r38+3kP7YO/Wbr0O8/AAAAP8kDAAAAAAAAAVsAAAAMAAAAXw0UHq2D5T+2Dv1m69DvPwAAAD/JAwAAAAAAAAFcAAAADAAAAPXv59vJLuY/tg79ZuvQ7z8AAAA/2QMAAAAAAAABXQAAAAwAAAA6VgECg8TmP7YO/Wbr0O8/AAAAP9kDAAAAAAAAAV4AAAAMAAAAJLWPVwOF5z+2Dv1m69DvPwAAAD/oAwAAAAAAAAFfAAAADAAAALyXYxUgMOg/tg79ZuvQ7z8AAAA/6AMAAAAAAAABYAAAAAwAAABSejfTPNvoP7YO/Wbr0O8/AAAAP/gDAAAAAAAAAWEAAAAMAAAAluBQ+fVw6T+2Dv1m69DvPwAAAD8HBAAAAAAAAAFiAAAADAAAANxGah+vBuo/tg79ZuvQ7z8AAAA/BwQAAAAAAAABYwAAAAwAAADMMMmtBIfqP7YO/Wbr0O8/AAAAPxcEAAAAAAAAAWQAAAAMAAAAEJfi070c6z+2Dv1m69DvPwAAAD8XBAAAAAAAAAFlAAAADAAAAFT9+/l2sus/tg79ZuvQ7z8AAAA/JwQAAAAAAAABZgAAAAwAAADyaqDwaB3sP7YO/Wbr0O8/AAAAPycEAAAAAAAAAWcAAAAMAAAA5FT/fr6d7D+2Dv1m69DvPwAAAD82BAAAAAAAAAFoAAAADAAAAILCo3WwCO0/tg79ZuvQ7z8AAAA/NgQAAAAAAAABaQAAAAwAAAAiMEhsonPtP7YO/Wbr0O8/AAAAP0YEAAAAAAAAAWoAAAAMAAAAwJ3sYpTe7T+2Dv1m69DvPwAAAD9GBAAAAAAAAAFrAAAADAAAAF4LkVmGSe4/tg79ZuvQ7z8AAAA/VgQAAAAAAAABbAAAAAwAAACo/Hq4FJ/uP7YO/Wbr0O8/AAAAP1YEAAAAAAAAAW0AAAAMAAAAnObZRmof7z+2Dv1m69DvPwAAAD9lBAAAAAAAAAFuAAAADAAAAJRbCQ6VX+8/tg79ZuvQ7z8AAAA/ZQQAAAAAAAABbwAAAAwAAAA6VH49XIrvP7YO/Wbr0O8/AAAAP3UEAAAAAAAAAXAAAAAMAAAA3kzzbCO17z+2Dv1m69DvPwAAAD91BAAAAAAAAAFxAAAADAAAADLJrQSHyu8/tg79ZuvQ7z8AAAA/hAQAAAAAAAABcgAAAAwAAACERWic6t/vP7YO/Wbr0O8/AAAAP4QEAAAAAAAAAXMAAAAMAAAAhEVonOrf7z/abVBWiLHvPwAAAD+lBQAAAAAAAAF0AAAADAAAAIRFaJzq3+8/Iiz3NMJy7z8AAAA/pQUAAAAAAAABdQAAAAwAAADeTPNsI7XvP5JJ8QKZFO8/AAAAP7QFAAAAAAAAAXYAAAAMAAAA3kzzbCO17z/aB5jh0tXuPwAAAD+0BQAAAAAAAAF3AAAADAAAAN5M82wjte8/RiWSr6l37j8AAAA/xAUAAAAAAAABeAAAAAwAAAA6VH49XIrvP7ZCjH2AGe4/AAAAP8QFAAAAAAAAAXkAAAAMAAAAOlR+PVyK7z+OfYAZLl3tPwAAAD/UBQAAAAAAAAF6AAAADAAAAJRbCQ6VX+8/IvrN1qHf7D8AAAA/1AUAAAAAAAABewAAAAwAAACUWwkOlV/vP/Y0wnJPI+w/AAAAP+MFAAAAAAAAAXwAAAAMAAAAQN9OdjFK7z/2zgn+mUfrPwAAAD/jBQAAAAAAAAF9AAAADAAAAEDfTnYxSu8/qqqqqqqq6j8AAAA/8wUAAAAAAAABfgAAAAwAAABA3052MUrvP86jRSWSr+k/AAAAP/MFAAAAAAAAAX8AAAAMAAAAQN9OdjFK7z/unOCfebToPwAAAD8CBgAAAAAAAAGAAAAADAAAAEDfTnYxSu8/7jYoK8TY5z8AAAA/AgYAAAAAAAABgQAAAAwAAABA3052MUrvPxIww6Wr3eY/AAAAPxIGAAAAAAAAAYIAAAAMAAAAQN9OdjFK7z/GC2RSvEDmPwAAAD8SBgAAAAAAAAGDAAAADAAAAEDfTnYxSu8/okZY7mmE5T8AAAA/IgYAAAAAAAABhAAAAAwAAABA3052MUrvP1Ii+Zp65+Q/AAAAPyIGAAAAAAAAAYUAAAAMAAAAQN9OdjFK7z9SvEAmxQvkPwAAAD8xBgAAAAAAAAGGAAAADAAAAJzm2UZqH+8/Lvc0wnJP4z8AAAA/MQYAAAAAAAABhwAAAAwAAACc5tlGah/vP75zgn/m0eI/AAAAP0EGAAAAAAAAAYgAAAAMAAAAnObZRmof7z92TyMs9zTiPwAAAD9RBgAAAAAAAAGJAAAADAAAAPbtZBej9O4/TooXyKR44T8AAAA/UQYAAAAAAAABigAAAAwAAAD27WQXo/TuPwJmuHS12+A/AAAAP1EGAAAAAAAAAYsAAAAMAAAAonGqfz/f7j/coKwQYx/gPwAAAD9gBgAAAAAAAAGMAAAADAAAAKJxqn8/3+4/3Dr0m61D3z8AAAA/YAYAAAAAAAABjQAAAAwAAACicap/P9/uP0jyNfXOCd4/AAAAP3AGAAAAAAAAAY4AAAAMAAAAonGqfz/f7j+0qXdO8M/cPwAAAD9/BgAAAAAAAAGPAAAADAAAAKJxqn8/3+4/1KISydfU2z8AAAA/fwYAAAAAAAABkAAAAAwAAACicap/P9/uPzxaVCL5mto/AAAAP38GAAAAAAAAAZEAAAAMAAAAUPXv59vJ7j/wzzxaVCLZPwAAAD+PBgAAAAAAAAGSAAAADAAAAFD17+fbye4/FMnX1Dsn2D8AAAA/jwYAAAAAAAABkwAAAAwAAABQ9e/n28nuPzTCck8jLNc/AAAAP58GAAAAAAAAAZQAAAAMAAAAUPXv59vJ7j8Q/Wbr0G/WPwAAAD+fBgAAAAAAAAGVAAAADAAAAPx4NVB4tO4/MPYBZrh01T8AAAA/rgYAAAAAAAABlgAAAAwAAACo/Hq4FJ/uP5ytQ7/ZOtQ/AAAAP74GAAAAAAAAAZcAAAAMAAAAqPx6uBSf7j8IZYUY+wDTPwAAAD++BgAAAAAAAAGYAAAADAAAAKj8ergUn+4/KF4gk+IF0j8AAAA/zgYAAAAAAAABmQAAAAwAAABWgMAgsYnuP5QVYuwDzNA/AAAAP84GAAAAAAAAAZoAAAAMAAAAVoDAILGJ7j9wHfrN1qHPPwAAAD/dBgAAAAAAAAGbAAAADAAAAFaAwCCxie4/IJPiBTIpzj8AAAA/3QYAAAAAAAABnAAAAAwAAABWgMAgsYnuP9AIyz2NsMw/AAAAP+0GAAAAAAAAAZ0AAAAMAAAAAgQGiU107j+IfrN16DfLPwAAAD/tBgAAAAAAAAGeAAAADAAAAAIEBolNdO4/OPSbrUO/yT8AAAA//AYAAAAAAAABnwAAAAwAAACwh0vx6V7uP/BphOWeRsg/AAAAP/wGAAAAAAAAAaAAAAAMAAAAsIdL8ele7j+g32wd+s3GPwAAAD8MBwAAAAAAAAGhAAAADAAAALCHS/HpXu4/UFVVVVVVxT8AAAA/DAcAAAAAAAABogAAAAwAAABeC5FZhknuPwjLPY2w3MM/AAAAPxwHAAAAAAAAAaMAAAAMAAAAXguRWYZJ7j+4QCbFC2TCPwAAAD8cBwAAAAAAAAGkAAAADAAAAAqP1sEiNO4/cLYO/WbrwD8AAAA/KwcAAAAAAAABpQAAAAwAAAAKj9bBIjTuPyBfU++c4L8/AAAAPysHAAAAAAAAAaYAAAAMAAAACo/WwSI07j9AWO5phOW+PwAAAD87BwAAAAAAAAGnAAAADAAAALgSHCq/Hu4/oEO/2Tr0uz8AAAA/OwcAAAAAAAABqAAAAAwAAAC4Ehwqvx7uP/A19c4J/rk/AAAAP0sHAAAAAAAAAakAAAAMAAAAZJZhklsJ7j8wKCvE2Ae4PwAAAD9LBwAAAAAAAAGqAAAADAAAABIap/r38+0/cBphuacRtj8AAAA/WgcAAAAAAAABqwAAAAwAAADAnexilN7tP8AMl652G7Q/AAAAP1oHAAAAAAAAAawAAAAMAAAAwJ3sYpTe7T/gBTIpXiCzPwAAAD9aBwAAAAAAAAGtAAAADAAAAMCd7GKU3u0/IPhnHi0qsT8AAAA/WgcAAAAAAAABrgAAAAwAAABsITLLMMntP1DxApkUL7A/AAAAP2kHAAAAAAAAAa8AAAAMAAAAbCEyyzDJ7T8gx3Ecx3GsPwAAAD9pBwAAAAAAAAGwAAAADAAAABqldzPNs+0/QLmnEZZ7qj8AAAA/eQcAAAAAAAABsQAAAAwAAAAapXczzbPtP4Cr3QZlhag/AAAAP3kHAAAAAAAAAbIAAAAMAAAAGqV3M82z7T/gnRP8M4+mPwAAAD+JBwAAAAAAAAGzAAAADAAAAMYovZtpnu0/YIJ/5tGioj8AAAA/iQcAAAAAAAABtAAAAAwAAADGKL2baZ7tP6B0tdugrKA/AAAAP5gHAAAAAAAAAbUAAAAMAAAAxii9m2me7T/Azdah32ydPwAAAD+oBwAAAAAAAAG2AAAADAAAAHSsAgQGie0/gLJCjH2AmT8AAAA/uAcAAAAAAAABtwAAAAwAAAB0rAIEBontPwCXrnYblJU/AAAAP7gHAAAAAAAAAbgAAAAMAAAAdKwCBAaJ7T+AexphuaeRPwAAAD/HBwAAAAAAAAG5AAAADAAAAHSsAgQGie0/AMAMl652iz8AAAA/1wcAAAAAAAABugAAAAwAAAAiMEhsonPtPwCJ5GvqnYM/AAAAP9cHAAAAAAAAAbsAAAAMAAAAIjBIbKJz7T8ApXiBTIp3PwAAAD8GCAAAAAAAAAG8AAAADAAAAM6zjdQ+Xu0/AKV4gUyKdz8AAAA/cwgAAAAAAAABvQAAAAwAAAB8N9M820jtPwCleIFMinc/AAAAP4MIAAAAAAAAAb4AAAAMAAAAKLsYpXcz7T8ApXiBTIp3PwAAAD+DCAAAAAAAAAG/AAAADAAAAILCo3WwCO0/AKV4gUyKdz8AAAA/kggAAAAAAAABwAAAAAwAAAAuRundTPPsPwCleIFMinc/AAAAP5IIAAAAAAAAAcEAAAAMAAAANtG5FiKz7D8ApXiBTIp3PwAAAD+iCAAAAAAAAAHCAAAADAAAAD5cik/3cuw/AKV4gUyKdz8AAAA/oggAAAAAAAABwwAAAAwAAABOcivBofLrPwCleIFMinc/AAAAP7IIAAAAAAAAAcQAAAAMAAAAWojMMkxy6z8ApXiBTIp3PwAAAD+yCAAAAAAAAAHFAAAADAAAALwaKDxaB+s/AInka+qdgz8AAAA/wQgAAAAAAAABxgAAAAwAAAAmOFR+PVzqPwDADJeudos/AAAAP8EIAAAAAAAAAccAAAAMAAAAjlWAwCCx6T8AwAyXrnaLPwAAAD/RCAAAAAAAAAHIAAAADAAAAKb28Wqg8Og/gHsaYbmnkT8AAAA/0QgAAAAAAAAByQAAAAwAAAAUn+7lWAXoP4B7GmG5p5E/AAAAP+AIAAAAAAAAAcoAAAAMAAAAhkfrYBEa5z8Al652G5SVPwAAAD/gCAAAAAAAAAHLAAAADAAAAEhsonMtROY/gLJCjH2AmT8AAAA/8AgAAAAAAAABzAAAAAwAAABfDRQerYPlP4CyQox9gJk/AAAAP/AIAAAAAAAAAc0AAAAMAAAAxypAYJDY5D+AskKMfYCZPwAAAD8ACQAAAAAAAAHOAAAADAAAAOVWgkPl1+M/gLJCjH2AmT8AAAA/AAkAAAAAAAABzwAAAAwAAABH6d1M82zjP4CyQox9gJk/AAAAPw8JAAAAAAAAAdAAAAAMAAAArwYKj9bB4j+AskKMfYCZPwAAAD8fCQAAAAAAAAHRAAAADAAAAGyg8GgdLOI/gLJCjH2AmT8AAAA/HwkAAAAAAAAB0gAAAAwAAAAoOtdCZJbhP4CyQox9gJk/AAAAPy8JAAAAAAAAAdMAAAAMAAAAkFcDhUfr4D/Azdah32ydPwAAAD8vCQAAAAAAAAHUAAAADAAAAEzx6V6OVeA/wM3Wod9snT8AAAA/LwkAAAAAAAAB1QAAAAwAAAC2DhahcarfP8DN1qHfbJ0/AAAAPz4JAAAAAAAAAdYAAAAMAAAALELjVP9+3j/Azdah32ydPwAAAD9OCQAAAAAAAAHXAAAADAAAAKR1sAiNU90/wM3Wod9snT8AAAA/TgkAAAAAAAAB2AAAAAwAAAAcqX28GijcP8DN1qHfbJ0/AAAAP10JAAAAAAAAAdkAAAAMAAAA4M00zzZS2z/Azdah32ydPwAAAD9dCQAAAAAAAAHaAAAADAAAAEjrYBEap9o/wM3Wod9snT8AAAA/bQkAAAAAAAAB2wAAAAwAAACwCI1T/fvZP6B0tdugrKA/AAAAP20JAAAAAAAAAdwAAAAMAAAAdC1EZhkm2T+gdLXboKygPwAAAD99CQAAAAAAAAHdAAAADAAAAN5KcKj8etg/YIJ/5tGioj8AAAA/fQkAAAAAAAAB3gAAAAwAAABGaJzq38/XP2CCf+bRoqI/AAAAP4wJAAAAAAAAAd8AAAAMAAAAVn49XIpP1z8gkEnxApmkPwAAAD+MCQAAAAAAAAHgAAAADAAAAL6baZ5tpNY/IJBJ8QKZpD8AAAA/nAkAAAAAAAAB4QAAAAwAAACCwCCxic7VP+CdE/wzj6Y/AAAAP5wJAAAAAAAAAeIAAAAMAAAAkNbBIjRO1T/gnRP8M4+mPwAAAD+sCQAAAAAAAAHjAAAADAAAAPjz7WQXo9Q/gKvdBmWFqD8AAAA/rAkAAAAAAAAB5AAAAAwAAAAICo/WwSLUP4Cr3QZlhag/AAAAP7sJAAAAAAAAAeUAAAAMAAAAcCe7GKV30z+Aq90GZYWoPwAAAD+7CQAAAAAAAAHmAAAADAAAANpE51qIzNI/gKvdBmWFqD8AAAA/ywkAAAAAAAAB5wAAAAwAAABCYhOdayHSP4Cr3QZlhag/AAAAP8sJAAAAAAAAAegAAAAMAAAAUHi0Dhah0T+Aq90GZYWoPwAAAD/aCQAAAAAAAAHpAAAADAAAAGCOVYDAINE/gKvdBmWFqD8AAAA/2gkAAAAAAAAB6gAAAAwAAABupPbxaqDQP4Cr3QZlhag/AAAAP+oJAAAAAAAAAesAAAAMAAAAJLMMk9xK0D9AuacRlnuqPwAAAD/qCQAAAAAAAAHsAAAADAAAAKyDRWic6s8/QLmnEZZ7qj8AAAA/+gkAAAAAAAAB7QAAAAwAAADMr4dL8enOPyDHcRzHcaw/AAAAP/oJAAAAAAAAAe4AAAAMAAAA7NvJLkbpzT8gx3Ecx3GsPwAAAD8JCgAAAAAAAAHvAAAADAAAAFT59XApPs0/4NQ7J/hnrj8AAAA/CQoAAAAAAAAB8AAAAAwAAABwJThUfj3MP+DUOyf4Z64/AAAAPxkKAAAAAAAAAfEAAAAMAAAA2EJklmGSyz/g1Dsn+GeuPwAAAD8ZCgAAAAAAAAHyAAAADAAAAERgkNhE58o/4NQ7J/hnrj8AAAA/KQoAAAAAAAAB8wAAAAwAAAD4bqZ5tpHKP+DUOyf4Z64/AAAAPykKAAAAAAAAAfQAAAAMAAAAYIzSu5nmyT/g1Dsn+GeuPwAAAD84CgAAAAAAAAH1AAAADAAAAMap/v18O8k/4NQ7J/hnrj8AAAA/SAoAAAAAAAAB9gAAAAwAAAB8uBSf7uXIP+DUOyf4Z64/AAAAP1cKAAAAAAAAAfcAAAAMAAAA5tVA4dE6yD/g1Dsn+GeuPwAAAD9XCgAAAAAAAAH4AAAADAAAAAQCg8QmOsc/4NQ7J/hnrj8AAAA/VwoAAAAAAAAB+QAAAAwAAABqH68GCo/GP+DUOyf4Z64/AAAAP2cKAAAAAAAAAfoAAAAMAAAAiEvx6V6OxT/g1Dsn+GeuPwAAAD93CgAAAAAAAAH7AAAADAAAAPJoHSxC48Q/4NQ7J/hnrj8AAAA/dwoAAAAAAAAB/AAAAAwAAABchkluJTjEP+DUOyf4Z64/AAAAP4YKAAAAAAAAAf0AAAAMAAAAxqN1sAiNwz/g1Dsn+GeuPwAAAD+GCgAAAAAAAAH+AAAADAAAACzBofLr4cI/4NQ7J/hnrj8AAAA/lgoAAAAAAAAB/wAAAAwAAACW3s00zzbCP+DUOyf4Z64/AAAAP5YKAAAAAAAAAQABAAAMAAAASu3j1UDhwT/g1Dsn+GeuPwAAAD+mCgAAAAAAAAEBAQAADAAAAP77+Xayi8E/4NQ7J/hnrj8AAAA/pgoAAAAAAAABAgEAAAwAAAC0ChAYJDbBP+DUOyf4Z64/AAAAP7UKAAAAAAAAAQMBAAAMAAAAHig8WgeLwD/g1Dsn+GeuPwAAAD+1CgAAAAAAAAEEAQAADAAAANI2Uvt4NcA/4NQ7J/hnrj8AAAA/xQoAAAAAAAABBQEAAAwAAABwqPx6uBS/P+DUOyf4Z64/AAAAP9QKAAAAAAAAAQYBAAAMAAAArACBQWITvT/g1Dsn+GeuPwAAAD/UCgAAAAAAAAEHAQAADAAAABgerYNFaLw/4NQ7J/hnrj8AAAA/5AoAAAAAAAABCAEAAAwAAADoWAUIDBK7P+DUOyf4Z64/AAAAP+QKAAAAAAAAAQkBAAAMAAAAuJNdjNK7uT/g1Dsn+GeuPwAAAD/0CgAAAAAAAAEKAQAADAAAAIzOtRCZZbg/4NQ7J/hnrj8AAAA/9AoAAAAAAAABCwEAAAwAAADIJjrXQmS2P+DUOyf4Z64/AAAAPwMLAAAAAAAAAQwBAAAMAAAAmGGSWwkOtT/g1Dsn+GeuPwAAAD8DCwAAAAAAAAENAQAADAAAAAB/vp3sYrQ/4NQ7J/hnrj8AAAA/EwsAAAAAAAABDgEAAAwAAABonOrfz7ezP+DUOyf4Z64/AAAAPxMLAAAAAAAAAQ8BAAAMAAAA1LkWIrMMsz/g1Dsn+GeuPwAAAD8yCwAAAAAAAAEQAQAADAAAADzXQmSWYbI/4NQ7J/hnrj8AAAA/UQsAAAAAAAABEQEAAAwAAAAMEpvoXAuxP+DUOyf4Z64/AAAAP20LAAAAAAAAARIBAAAMAAAAwJnm2UZqrz/g1Dsn+GeuPwAAAD99CwAAAAAAAAETAQAADAAAAJDUPl4NFK4/4NQ7J/hnrj8AAAA/jAsAAAAAAAABFAEAAAwAAABoD5fi072sP+DUOyf4Z64/AAAAP5wLAAAAAAAAARUBAAAMAAAAMErvZppnqz/g1Dsn+GeuPwAAAD+7CwAAAAAAAAEWAQAADAAAAAiFR+tgEao/4NQ7J/hnrj8AAAA/ywsAAAAAAAABFwEAAAwAAADYv59vJ7uoP+DUOyf4Z64/AAAAP9oLAAAAAAAAARgBAAAMAAAAsPr38+1kpz/g1Dsn+GeuPwAAAD/qCwAAAAAAAAEZAQAADAAAAIA1UHi0DqY/4NQ7J/hnrj8AAAA/6gsAAAAAAAABGgEAAAwAAABQcKj8erikP+DUOyf4Z64/AAAAP/oLAAAAAAAAARsBAAAMAAAAIKsAgUFioz9Q8QKZFC+wPwAAAD8JDAAAAAAAAAEcAQAADAAAAPDlWAUIDKI/UPECmRQvsD8AAAA/GQwAAAAAAAABHQEAAAwAAADIILGJzrWgP1DxApkUL7A/AAAAPxkMAAAAAAAAAR4BAAAMAAAAMLcSHCq/nj8g+GceLSqxPwAAAD8pDAAAAAAAAAEfAQAADAAAANAswyS3Epw/IPhnHi0qsT8AAAA/ZwwAAAAAAAABIAEAAAwAAABwonMtRGaZPwD/zKNFJbI/AAAAP3cMAAAAAAAAASEBAAAMAAAAIBgkNtG5lj8A/8yjRSWyPwAAAD+GDAAAAAAAAAEiAQAADAAAAMCN1D5eDZQ/AP/Mo0Ulsj8AAAA/pgwAAAAAAAABIwEAAAwAAABgA4VH62CRPwD/zKNFJbI/AAAAP7UMAAAAAAAAASQBAAAMAAAAAPJqoPBojT/gBTIpXiCzPwAAAD/FDAAAAAAAAAElAQAADAAAAEDdy7EKEIg/4AUyKV4gsz8AAAA/5AwAAAAAAAABJgEAAAwAAACgyCzDJLeCP8AMl652G7Q/AAAAP+QMAAAAAAAAAScBAAAMAAAAwGcbqX28ej+gE/wzjxa1PwAAAD8jDQAAAAAAAAEoAQAADAAAAEA+3cuxCnA/cBphuacRtj8AAAA/gw0AAAAAAAABKQEAAAwAAABAPt3LsQpwP1Ahxj7ADLc/AAAAP5MNAAAAAAAAASoBAAAMAAAAQD7dy7EKcD8wKCvE2Ae4PwAAAD+iDQAAAAAAAAErAQAADAAAAEA+3cuxCnA/EC+QSfECuT8AAAA/sg0AAAAAAAABLAEAAAwAAABAPt3LsQpwP/A19c4J/rk/AAAAP7INAAAAAAAAAS0BAAAMAAAAQD7dy7EKcD/APFpUIvm6PwAAAD/BDQAAAAAAAAEuAQAADAAAAEA+3cuxCnA/oEO/2Tr0uz8AAAA/0Q0AAAAAAAABLwEAAAwAAABAPt3LsQpwP5BKJF9T77w/AAAAP+ENAAAAAAAAATABAAAMAAAAQD7dy7EKcD9wUYnka+q9PwAAAD/wDQAAAAAAAAExAQAADAAAAEA+3cuxCnA/QFjuaYTlvj8AAAA/AA4AAAAAAAABMgEAAAwAAABAPt3LsQpwPyBfU++c4L8/AAAAPxAOAAAAAAAAATMBAAAMAAAAQD7dy7EKcD8AM1y62m3APwAAAD8vDgAAAAAAAAE0AQAADAAAAEA+3cuxCnA/cLYO/WbrwD8AAAA/Xg4AAAAAAAAL</ink>
</athena>
</file>

<file path=customXml/item4.xml><?xml version="1.0" encoding="utf-8"?>
<athena xmlns="http://schemas.microsoft.com/edu/athena" version="0.1.3885.0">
  <timings duration="26082"/>
</athena>
</file>

<file path=customXml/item5.xml><?xml version="1.0" encoding="utf-8"?>
<athena xmlns="http://schemas.microsoft.com/edu/athena" version="0.1.3885.0">
  <timings duration="9779"/>
</athena>
</file>

<file path=customXml/item6.xml><?xml version="1.0" encoding="utf-8"?>
<athena xmlns="http://schemas.microsoft.com/edu/athena" version="0.1.3885.0">
  <media streamable="true" recordStart="0" recordEnd="9779" recordLength="9895" audioOnly="true" start="0" end="9779" audioFormat="{00001610-0000-0010-8000-00AA00389B71}" audioRate="44100" muted="false" volume="0.8" fadeIn="0" fadeOut="0" videoFormat="{34363248-0000-0010-8000-00AA00389B71}" videoRate="15" videoWidth="256" videoHeight="256"/>
</athena>
</file>

<file path=customXml/itemProps1.xml><?xml version="1.0" encoding="utf-8"?>
<ds:datastoreItem xmlns:ds="http://schemas.openxmlformats.org/officeDocument/2006/customXml" ds:itemID="{43132CC8-62E3-4775-9714-0F33D153C755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C9E0FC2B-BA87-4B61-98CF-8449F3F69A5D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10047440-7978-4A02-B9AC-202FDCD10567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DF4F6148-9919-4E8E-82C7-5A104F860DE6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78F702BF-6F12-4C64-90F2-10B51784A924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684345AB-20B8-49EF-9680-D603A0F5D7C9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622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1_Blank Presentation</vt:lpstr>
      <vt:lpstr>2_Blank Presentation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Lamorte, Wayne W</dc:creator>
  <cp:lastModifiedBy>Lamorte, Wayne W</cp:lastModifiedBy>
  <cp:revision>56</cp:revision>
  <dcterms:created xsi:type="dcterms:W3CDTF">2012-05-17T12:21:23Z</dcterms:created>
  <dcterms:modified xsi:type="dcterms:W3CDTF">2015-07-29T17:32:06Z</dcterms:modified>
</cp:coreProperties>
</file>