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7" r:id="rId1"/>
  </p:sldMasterIdLst>
  <p:notesMasterIdLst>
    <p:notesMasterId r:id="rId67"/>
  </p:notesMasterIdLst>
  <p:handoutMasterIdLst>
    <p:handoutMasterId r:id="rId68"/>
  </p:handoutMasterIdLst>
  <p:sldIdLst>
    <p:sldId id="354" r:id="rId2"/>
    <p:sldId id="359" r:id="rId3"/>
    <p:sldId id="348" r:id="rId4"/>
    <p:sldId id="347" r:id="rId5"/>
    <p:sldId id="331" r:id="rId6"/>
    <p:sldId id="325" r:id="rId7"/>
    <p:sldId id="340" r:id="rId8"/>
    <p:sldId id="268" r:id="rId9"/>
    <p:sldId id="306" r:id="rId10"/>
    <p:sldId id="259" r:id="rId11"/>
    <p:sldId id="271" r:id="rId12"/>
    <p:sldId id="272" r:id="rId13"/>
    <p:sldId id="332" r:id="rId14"/>
    <p:sldId id="310" r:id="rId15"/>
    <p:sldId id="312" r:id="rId16"/>
    <p:sldId id="313" r:id="rId17"/>
    <p:sldId id="311" r:id="rId18"/>
    <p:sldId id="322" r:id="rId19"/>
    <p:sldId id="337" r:id="rId20"/>
    <p:sldId id="319" r:id="rId21"/>
    <p:sldId id="309" r:id="rId22"/>
    <p:sldId id="289" r:id="rId23"/>
    <p:sldId id="320" r:id="rId24"/>
    <p:sldId id="273" r:id="rId25"/>
    <p:sldId id="274" r:id="rId26"/>
    <p:sldId id="276" r:id="rId27"/>
    <p:sldId id="277" r:id="rId28"/>
    <p:sldId id="278" r:id="rId29"/>
    <p:sldId id="275" r:id="rId30"/>
    <p:sldId id="333" r:id="rId31"/>
    <p:sldId id="298" r:id="rId32"/>
    <p:sldId id="303" r:id="rId33"/>
    <p:sldId id="263" r:id="rId34"/>
    <p:sldId id="323" r:id="rId35"/>
    <p:sldId id="335" r:id="rId36"/>
    <p:sldId id="341" r:id="rId37"/>
    <p:sldId id="288" r:id="rId38"/>
    <p:sldId id="264" r:id="rId39"/>
    <p:sldId id="300" r:id="rId40"/>
    <p:sldId id="301" r:id="rId41"/>
    <p:sldId id="260" r:id="rId42"/>
    <p:sldId id="269" r:id="rId43"/>
    <p:sldId id="280" r:id="rId44"/>
    <p:sldId id="284" r:id="rId45"/>
    <p:sldId id="334" r:id="rId46"/>
    <p:sldId id="308" r:id="rId47"/>
    <p:sldId id="339" r:id="rId48"/>
    <p:sldId id="281" r:id="rId49"/>
    <p:sldId id="282" r:id="rId50"/>
    <p:sldId id="299" r:id="rId51"/>
    <p:sldId id="321" r:id="rId52"/>
    <p:sldId id="324" r:id="rId53"/>
    <p:sldId id="266" r:id="rId54"/>
    <p:sldId id="283" r:id="rId55"/>
    <p:sldId id="292" r:id="rId56"/>
    <p:sldId id="287" r:id="rId57"/>
    <p:sldId id="297" r:id="rId58"/>
    <p:sldId id="326" r:id="rId59"/>
    <p:sldId id="286" r:id="rId60"/>
    <p:sldId id="302" r:id="rId61"/>
    <p:sldId id="355" r:id="rId62"/>
    <p:sldId id="356" r:id="rId63"/>
    <p:sldId id="357" r:id="rId64"/>
    <p:sldId id="360" r:id="rId65"/>
    <p:sldId id="352" r:id="rId6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autoAdjust="0"/>
    <p:restoredTop sz="94595" autoAdjust="0"/>
  </p:normalViewPr>
  <p:slideViewPr>
    <p:cSldViewPr>
      <p:cViewPr varScale="1">
        <p:scale>
          <a:sx n="70" d="100"/>
          <a:sy n="70" d="100"/>
        </p:scale>
        <p:origin x="-438" y="-8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871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10.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614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defTabSz="933450">
              <a:defRPr sz="1200">
                <a:latin typeface="Times New Roman" pitchFamily="18" charset="0"/>
              </a:defRPr>
            </a:lvl1pPr>
          </a:lstStyle>
          <a:p>
            <a:pPr>
              <a:defRPr/>
            </a:pPr>
            <a:endParaRPr lang="en-US"/>
          </a:p>
        </p:txBody>
      </p:sp>
      <p:sp>
        <p:nvSpPr>
          <p:cNvPr id="614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614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defTabSz="933450">
              <a:defRPr sz="1200">
                <a:latin typeface="Times New Roman" pitchFamily="18" charset="0"/>
              </a:defRPr>
            </a:lvl1pPr>
          </a:lstStyle>
          <a:p>
            <a:pPr>
              <a:defRPr/>
            </a:pPr>
            <a:fld id="{9EBB8099-6445-47E9-9F23-91707591A75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7171"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defTabSz="933450">
              <a:defRPr sz="1200">
                <a:latin typeface="Times New Roman" pitchFamily="18" charset="0"/>
              </a:defRPr>
            </a:lvl1pPr>
          </a:lstStyle>
          <a:p>
            <a:pPr>
              <a:defRPr/>
            </a:pPr>
            <a:endParaRPr lang="en-US"/>
          </a:p>
        </p:txBody>
      </p:sp>
      <p:sp>
        <p:nvSpPr>
          <p:cNvPr id="15364" name="Rectangle 4"/>
          <p:cNvSpPr>
            <a:spLocks noGrp="1"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7175"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defTabSz="933450">
              <a:defRPr sz="1200">
                <a:latin typeface="Times New Roman" pitchFamily="18" charset="0"/>
              </a:defRPr>
            </a:lvl1pPr>
          </a:lstStyle>
          <a:p>
            <a:pPr>
              <a:defRPr/>
            </a:pPr>
            <a:fld id="{5B8CB920-8DA4-4E8F-82B9-0FF31461C2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ED63829-FC58-4237-B589-1970E1DCAF18}" type="slidenum">
              <a:rPr lang="en-US" smtClean="0"/>
              <a:pPr/>
              <a:t>1</a:t>
            </a:fld>
            <a:endParaRPr lang="en-US" smtClean="0"/>
          </a:p>
        </p:txBody>
      </p:sp>
      <p:sp>
        <p:nvSpPr>
          <p:cNvPr id="18434" name="Rectangle 2"/>
          <p:cNvSpPr>
            <a:spLocks noGrp="1" noRo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r>
              <a:rPr lang="en-US" smtClean="0"/>
              <a:t>Every person working in Healthcare is subject to stress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57200" y="2363788"/>
            <a:ext cx="8153400" cy="1600200"/>
            <a:chOff x="288" y="1489"/>
            <a:chExt cx="5136" cy="1008"/>
          </a:xfrm>
        </p:grpSpPr>
        <p:sp>
          <p:nvSpPr>
            <p:cNvPr id="5" name="Arc 3"/>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a:p>
          </p:txBody>
        </p:sp>
        <p:sp>
          <p:nvSpPr>
            <p:cNvPr id="6" name="Arc 4"/>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a:p>
          </p:txBody>
        </p:sp>
        <p:sp>
          <p:nvSpPr>
            <p:cNvPr id="7" name="Arc 5"/>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a:p>
          </p:txBody>
        </p:sp>
        <p:sp>
          <p:nvSpPr>
            <p:cNvPr id="8"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pPr>
                <a:defRPr/>
              </a:pPr>
              <a:endParaRPr lang="en-US"/>
            </a:p>
          </p:txBody>
        </p:sp>
      </p:grpSp>
      <p:sp>
        <p:nvSpPr>
          <p:cNvPr id="43015" name="Rectangle 7"/>
          <p:cNvSpPr>
            <a:spLocks noGrp="1" noChangeArrowheads="1"/>
          </p:cNvSpPr>
          <p:nvPr>
            <p:ph type="ctrTitle" sz="quarter"/>
          </p:nvPr>
        </p:nvSpPr>
        <p:spPr>
          <a:xfrm>
            <a:off x="685800" y="1447800"/>
            <a:ext cx="7772400" cy="1143000"/>
          </a:xfrm>
        </p:spPr>
        <p:txBody>
          <a:bodyPr/>
          <a:lstStyle>
            <a:lvl1pPr>
              <a:defRPr/>
            </a:lvl1pPr>
          </a:lstStyle>
          <a:p>
            <a:r>
              <a:rPr lang="en-US"/>
              <a:t>Click to edit Master title style</a:t>
            </a:r>
          </a:p>
        </p:txBody>
      </p:sp>
      <p:sp>
        <p:nvSpPr>
          <p:cNvPr id="43016"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r>
              <a:rPr lang="en-US"/>
              <a:t>Click to edit Master subtitle style</a:t>
            </a:r>
          </a:p>
        </p:txBody>
      </p:sp>
      <p:sp>
        <p:nvSpPr>
          <p:cNvPr id="9" name="Rectangle 9"/>
          <p:cNvSpPr>
            <a:spLocks noGrp="1" noChangeArrowheads="1"/>
          </p:cNvSpPr>
          <p:nvPr>
            <p:ph type="dt" sz="quarter" idx="10"/>
          </p:nvPr>
        </p:nvSpPr>
        <p:spPr/>
        <p:txBody>
          <a:bodyPr/>
          <a:lstStyle>
            <a:lvl1pPr>
              <a:defRPr/>
            </a:lvl1pPr>
          </a:lstStyle>
          <a:p>
            <a:pPr>
              <a:defRPr/>
            </a:pPr>
            <a:endParaRPr lang="en-US"/>
          </a:p>
        </p:txBody>
      </p:sp>
      <p:sp>
        <p:nvSpPr>
          <p:cNvPr id="10" name="Rectangle 10"/>
          <p:cNvSpPr>
            <a:spLocks noGrp="1" noChangeArrowheads="1"/>
          </p:cNvSpPr>
          <p:nvPr>
            <p:ph type="ftr" sz="quarter" idx="11"/>
          </p:nvPr>
        </p:nvSpPr>
        <p:spPr/>
        <p:txBody>
          <a:bodyPr/>
          <a:lstStyle>
            <a:lvl1pPr>
              <a:defRPr/>
            </a:lvl1pPr>
          </a:lstStyle>
          <a:p>
            <a:pPr>
              <a:defRPr/>
            </a:pPr>
            <a:r>
              <a:rPr lang="en-US"/>
              <a:t>Copyright, D.White 2010</a:t>
            </a:r>
          </a:p>
        </p:txBody>
      </p:sp>
      <p:sp>
        <p:nvSpPr>
          <p:cNvPr id="11" name="Rectangle 11"/>
          <p:cNvSpPr>
            <a:spLocks noGrp="1" noChangeArrowheads="1"/>
          </p:cNvSpPr>
          <p:nvPr>
            <p:ph type="sldNum" sz="quarter" idx="12"/>
          </p:nvPr>
        </p:nvSpPr>
        <p:spPr/>
        <p:txBody>
          <a:bodyPr/>
          <a:lstStyle>
            <a:lvl1pPr>
              <a:defRPr/>
            </a:lvl1pPr>
          </a:lstStyle>
          <a:p>
            <a:pPr>
              <a:defRPr/>
            </a:pPr>
            <a:fld id="{428B7700-F92B-4992-A42D-C8BB964EB1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6" name="Rectangle 11"/>
          <p:cNvSpPr>
            <a:spLocks noGrp="1" noChangeArrowheads="1"/>
          </p:cNvSpPr>
          <p:nvPr>
            <p:ph type="sldNum" sz="quarter" idx="12"/>
          </p:nvPr>
        </p:nvSpPr>
        <p:spPr>
          <a:ln/>
        </p:spPr>
        <p:txBody>
          <a:bodyPr/>
          <a:lstStyle>
            <a:lvl1pPr>
              <a:defRPr/>
            </a:lvl1pPr>
          </a:lstStyle>
          <a:p>
            <a:pPr>
              <a:defRPr/>
            </a:pPr>
            <a:fld id="{D94A4C34-11A1-4908-BA3D-32A73F4585A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6" name="Rectangle 11"/>
          <p:cNvSpPr>
            <a:spLocks noGrp="1" noChangeArrowheads="1"/>
          </p:cNvSpPr>
          <p:nvPr>
            <p:ph type="sldNum" sz="quarter" idx="12"/>
          </p:nvPr>
        </p:nvSpPr>
        <p:spPr>
          <a:ln/>
        </p:spPr>
        <p:txBody>
          <a:bodyPr/>
          <a:lstStyle>
            <a:lvl1pPr>
              <a:defRPr/>
            </a:lvl1pPr>
          </a:lstStyle>
          <a:p>
            <a:pPr>
              <a:defRPr/>
            </a:pPr>
            <a:fld id="{BD7A4A6D-FC73-4144-950F-0F870B51B1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2057400"/>
            <a:ext cx="7772400" cy="4114800"/>
          </a:xfrm>
        </p:spPr>
        <p:txBody>
          <a:bodyPr/>
          <a:lstStyle/>
          <a:p>
            <a:pPr lvl="0"/>
            <a:endParaRPr lang="en-US" noProof="0"/>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6" name="Rectangle 11"/>
          <p:cNvSpPr>
            <a:spLocks noGrp="1" noChangeArrowheads="1"/>
          </p:cNvSpPr>
          <p:nvPr>
            <p:ph type="sldNum" sz="quarter" idx="12"/>
          </p:nvPr>
        </p:nvSpPr>
        <p:spPr>
          <a:ln/>
        </p:spPr>
        <p:txBody>
          <a:bodyPr/>
          <a:lstStyle>
            <a:lvl1pPr>
              <a:defRPr/>
            </a:lvl1pPr>
          </a:lstStyle>
          <a:p>
            <a:pPr>
              <a:defRPr/>
            </a:pPr>
            <a:fld id="{DCDF8371-8AEB-4BD7-B31F-C6789362228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2057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2057400"/>
            <a:ext cx="3810000" cy="4114800"/>
          </a:xfrm>
        </p:spPr>
        <p:txBody>
          <a:bodyPr/>
          <a:lstStyle/>
          <a:p>
            <a:pPr lvl="0"/>
            <a:endParaRPr lang="en-US" noProof="0"/>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7" name="Rectangle 11"/>
          <p:cNvSpPr>
            <a:spLocks noGrp="1" noChangeArrowheads="1"/>
          </p:cNvSpPr>
          <p:nvPr>
            <p:ph type="sldNum" sz="quarter" idx="12"/>
          </p:nvPr>
        </p:nvSpPr>
        <p:spPr>
          <a:ln/>
        </p:spPr>
        <p:txBody>
          <a:bodyPr/>
          <a:lstStyle>
            <a:lvl1pPr>
              <a:defRPr/>
            </a:lvl1pPr>
          </a:lstStyle>
          <a:p>
            <a:pPr>
              <a:defRPr/>
            </a:pPr>
            <a:fld id="{C75A0548-FDA1-4973-B333-DC587E949D9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6" name="Rectangle 11"/>
          <p:cNvSpPr>
            <a:spLocks noGrp="1" noChangeArrowheads="1"/>
          </p:cNvSpPr>
          <p:nvPr>
            <p:ph type="sldNum" sz="quarter" idx="12"/>
          </p:nvPr>
        </p:nvSpPr>
        <p:spPr>
          <a:ln/>
        </p:spPr>
        <p:txBody>
          <a:bodyPr/>
          <a:lstStyle>
            <a:lvl1pPr>
              <a:defRPr/>
            </a:lvl1pPr>
          </a:lstStyle>
          <a:p>
            <a:pPr>
              <a:defRPr/>
            </a:pPr>
            <a:fld id="{0131E4D5-7133-434E-B89C-118A83479E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6" name="Rectangle 11"/>
          <p:cNvSpPr>
            <a:spLocks noGrp="1" noChangeArrowheads="1"/>
          </p:cNvSpPr>
          <p:nvPr>
            <p:ph type="sldNum" sz="quarter" idx="12"/>
          </p:nvPr>
        </p:nvSpPr>
        <p:spPr>
          <a:ln/>
        </p:spPr>
        <p:txBody>
          <a:bodyPr/>
          <a:lstStyle>
            <a:lvl1pPr>
              <a:defRPr/>
            </a:lvl1pPr>
          </a:lstStyle>
          <a:p>
            <a:pPr>
              <a:defRPr/>
            </a:pPr>
            <a:fld id="{61BCD7A4-4FB3-4B51-B2D2-E447A62A26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7" name="Rectangle 11"/>
          <p:cNvSpPr>
            <a:spLocks noGrp="1" noChangeArrowheads="1"/>
          </p:cNvSpPr>
          <p:nvPr>
            <p:ph type="sldNum" sz="quarter" idx="12"/>
          </p:nvPr>
        </p:nvSpPr>
        <p:spPr>
          <a:ln/>
        </p:spPr>
        <p:txBody>
          <a:bodyPr/>
          <a:lstStyle>
            <a:lvl1pPr>
              <a:defRPr/>
            </a:lvl1pPr>
          </a:lstStyle>
          <a:p>
            <a:pPr>
              <a:defRPr/>
            </a:pPr>
            <a:fld id="{49F6D6B3-FE53-4319-8F24-8E738DF64D1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9" name="Rectangle 11"/>
          <p:cNvSpPr>
            <a:spLocks noGrp="1" noChangeArrowheads="1"/>
          </p:cNvSpPr>
          <p:nvPr>
            <p:ph type="sldNum" sz="quarter" idx="12"/>
          </p:nvPr>
        </p:nvSpPr>
        <p:spPr>
          <a:ln/>
        </p:spPr>
        <p:txBody>
          <a:bodyPr/>
          <a:lstStyle>
            <a:lvl1pPr>
              <a:defRPr/>
            </a:lvl1pPr>
          </a:lstStyle>
          <a:p>
            <a:pPr>
              <a:defRPr/>
            </a:pPr>
            <a:fld id="{477B568F-CF8B-44BD-9FA9-57EF61F9A3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5" name="Rectangle 11"/>
          <p:cNvSpPr>
            <a:spLocks noGrp="1" noChangeArrowheads="1"/>
          </p:cNvSpPr>
          <p:nvPr>
            <p:ph type="sldNum" sz="quarter" idx="12"/>
          </p:nvPr>
        </p:nvSpPr>
        <p:spPr>
          <a:ln/>
        </p:spPr>
        <p:txBody>
          <a:bodyPr/>
          <a:lstStyle>
            <a:lvl1pPr>
              <a:defRPr/>
            </a:lvl1pPr>
          </a:lstStyle>
          <a:p>
            <a:pPr>
              <a:defRPr/>
            </a:pPr>
            <a:fld id="{E9E509CE-3A4B-4E95-9D83-D6EC9E8287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4" name="Rectangle 11"/>
          <p:cNvSpPr>
            <a:spLocks noGrp="1" noChangeArrowheads="1"/>
          </p:cNvSpPr>
          <p:nvPr>
            <p:ph type="sldNum" sz="quarter" idx="12"/>
          </p:nvPr>
        </p:nvSpPr>
        <p:spPr>
          <a:ln/>
        </p:spPr>
        <p:txBody>
          <a:bodyPr/>
          <a:lstStyle>
            <a:lvl1pPr>
              <a:defRPr/>
            </a:lvl1pPr>
          </a:lstStyle>
          <a:p>
            <a:pPr>
              <a:defRPr/>
            </a:pPr>
            <a:fld id="{1ABCD969-0D8D-40AE-9754-3435CFA1950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7" name="Rectangle 11"/>
          <p:cNvSpPr>
            <a:spLocks noGrp="1" noChangeArrowheads="1"/>
          </p:cNvSpPr>
          <p:nvPr>
            <p:ph type="sldNum" sz="quarter" idx="12"/>
          </p:nvPr>
        </p:nvSpPr>
        <p:spPr>
          <a:ln/>
        </p:spPr>
        <p:txBody>
          <a:bodyPr/>
          <a:lstStyle>
            <a:lvl1pPr>
              <a:defRPr/>
            </a:lvl1pPr>
          </a:lstStyle>
          <a:p>
            <a:pPr>
              <a:defRPr/>
            </a:pPr>
            <a:fld id="{25C9CAEF-FBD7-4FC4-9A75-92071961442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Copyright, D.White 2010</a:t>
            </a:r>
          </a:p>
        </p:txBody>
      </p:sp>
      <p:sp>
        <p:nvSpPr>
          <p:cNvPr id="7" name="Rectangle 11"/>
          <p:cNvSpPr>
            <a:spLocks noGrp="1" noChangeArrowheads="1"/>
          </p:cNvSpPr>
          <p:nvPr>
            <p:ph type="sldNum" sz="quarter" idx="12"/>
          </p:nvPr>
        </p:nvSpPr>
        <p:spPr>
          <a:ln/>
        </p:spPr>
        <p:txBody>
          <a:bodyPr/>
          <a:lstStyle>
            <a:lvl1pPr>
              <a:defRPr/>
            </a:lvl1pPr>
          </a:lstStyle>
          <a:p>
            <a:pPr>
              <a:defRPr/>
            </a:pPr>
            <a:fld id="{AFB3ABEE-9B72-423E-9938-D22CECFDA68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57200" y="992188"/>
            <a:ext cx="8153400" cy="1600200"/>
            <a:chOff x="288" y="625"/>
            <a:chExt cx="5136" cy="1008"/>
          </a:xfrm>
        </p:grpSpPr>
        <p:sp>
          <p:nvSpPr>
            <p:cNvPr id="41987"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a:p>
          </p:txBody>
        </p:sp>
        <p:sp>
          <p:nvSpPr>
            <p:cNvPr id="41988"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a:p>
          </p:txBody>
        </p:sp>
        <p:sp>
          <p:nvSpPr>
            <p:cNvPr id="41989"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a:p>
          </p:txBody>
        </p:sp>
        <p:sp>
          <p:nvSpPr>
            <p:cNvPr id="41990"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pPr>
                <a:defRPr/>
              </a:pPr>
              <a:endParaRPr lang="en-US"/>
            </a:p>
          </p:txBody>
        </p:sp>
      </p:grpSp>
      <p:sp>
        <p:nvSpPr>
          <p:cNvPr id="1027" name="Rectangle 7"/>
          <p:cNvSpPr>
            <a:spLocks noGrp="1" noChangeArrowheads="1"/>
          </p:cNvSpPr>
          <p:nvPr>
            <p:ph type="title"/>
          </p:nvPr>
        </p:nvSpPr>
        <p:spPr bwMode="auto">
          <a:xfrm>
            <a:off x="685800" y="381000"/>
            <a:ext cx="7772400" cy="11430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685800" y="20574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93" name="Rectangle 9"/>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Arial" charset="0"/>
              </a:defRPr>
            </a:lvl1pPr>
          </a:lstStyle>
          <a:p>
            <a:pPr>
              <a:defRPr/>
            </a:pPr>
            <a:endParaRPr lang="en-US"/>
          </a:p>
        </p:txBody>
      </p:sp>
      <p:sp>
        <p:nvSpPr>
          <p:cNvPr id="41994" name="Rectangle 10"/>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Arial" charset="0"/>
              </a:defRPr>
            </a:lvl1pPr>
          </a:lstStyle>
          <a:p>
            <a:pPr>
              <a:defRPr/>
            </a:pPr>
            <a:r>
              <a:rPr lang="en-US"/>
              <a:t>Copyright, D.White 2010</a:t>
            </a:r>
          </a:p>
        </p:txBody>
      </p:sp>
      <p:sp>
        <p:nvSpPr>
          <p:cNvPr id="41995" name="Rectangle 11"/>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Arial" charset="0"/>
              </a:defRPr>
            </a:lvl1pPr>
          </a:lstStyle>
          <a:p>
            <a:pPr>
              <a:defRPr/>
            </a:pPr>
            <a:fld id="{E6C71E9A-A3DB-4B0F-9C40-F43D55D85B1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1"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sldNum="0" hdr="0" dt="0"/>
  <p:txStyles>
    <p:title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Times New Roman" pitchFamily="18" charset="0"/>
        </a:defRPr>
      </a:lvl2pPr>
      <a:lvl3pPr algn="r" rtl="0" eaLnBrk="0" fontAlgn="base" hangingPunct="0">
        <a:spcBef>
          <a:spcPct val="0"/>
        </a:spcBef>
        <a:spcAft>
          <a:spcPct val="0"/>
        </a:spcAft>
        <a:defRPr sz="4400" i="1">
          <a:solidFill>
            <a:schemeClr val="tx2"/>
          </a:solidFill>
          <a:latin typeface="Times New Roman" pitchFamily="18" charset="0"/>
        </a:defRPr>
      </a:lvl3pPr>
      <a:lvl4pPr algn="r" rtl="0" eaLnBrk="0" fontAlgn="base" hangingPunct="0">
        <a:spcBef>
          <a:spcPct val="0"/>
        </a:spcBef>
        <a:spcAft>
          <a:spcPct val="0"/>
        </a:spcAft>
        <a:defRPr sz="4400" i="1">
          <a:solidFill>
            <a:schemeClr val="tx2"/>
          </a:solidFill>
          <a:latin typeface="Times New Roman" pitchFamily="18" charset="0"/>
        </a:defRPr>
      </a:lvl4pPr>
      <a:lvl5pPr algn="r" rtl="0" eaLnBrk="0" fontAlgn="base" hangingPunct="0">
        <a:spcBef>
          <a:spcPct val="0"/>
        </a:spcBef>
        <a:spcAft>
          <a:spcPct val="0"/>
        </a:spcAft>
        <a:defRPr sz="4400" i="1">
          <a:solidFill>
            <a:schemeClr val="tx2"/>
          </a:solidFill>
          <a:latin typeface="Times New Roman" pitchFamily="18" charset="0"/>
        </a:defRPr>
      </a:lvl5pPr>
      <a:lvl6pPr marL="457200" algn="r" rtl="0" fontAlgn="base">
        <a:spcBef>
          <a:spcPct val="0"/>
        </a:spcBef>
        <a:spcAft>
          <a:spcPct val="0"/>
        </a:spcAft>
        <a:defRPr sz="4400" i="1">
          <a:solidFill>
            <a:schemeClr val="tx2"/>
          </a:solidFill>
          <a:latin typeface="Times New Roman" pitchFamily="18" charset="0"/>
        </a:defRPr>
      </a:lvl6pPr>
      <a:lvl7pPr marL="914400" algn="r" rtl="0" fontAlgn="base">
        <a:spcBef>
          <a:spcPct val="0"/>
        </a:spcBef>
        <a:spcAft>
          <a:spcPct val="0"/>
        </a:spcAft>
        <a:defRPr sz="4400" i="1">
          <a:solidFill>
            <a:schemeClr val="tx2"/>
          </a:solidFill>
          <a:latin typeface="Times New Roman" pitchFamily="18" charset="0"/>
        </a:defRPr>
      </a:lvl7pPr>
      <a:lvl8pPr marL="1371600" algn="r" rtl="0" fontAlgn="base">
        <a:spcBef>
          <a:spcPct val="0"/>
        </a:spcBef>
        <a:spcAft>
          <a:spcPct val="0"/>
        </a:spcAft>
        <a:defRPr sz="4400" i="1">
          <a:solidFill>
            <a:schemeClr val="tx2"/>
          </a:solidFill>
          <a:latin typeface="Times New Roman" pitchFamily="18" charset="0"/>
        </a:defRPr>
      </a:lvl8pPr>
      <a:lvl9pPr marL="1828800" algn="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65.xml.rels><?xml version="1.0" encoding="UTF-8" standalone="yes"?>
<Relationships xmlns="http://schemas.openxmlformats.org/package/2006/relationships"><Relationship Id="rId2" Type="http://schemas.openxmlformats.org/officeDocument/2006/relationships/hyperlink" Target="mailto:donna.white@state.ma.u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Copyright, D.White 2010</a:t>
            </a:r>
          </a:p>
        </p:txBody>
      </p:sp>
      <p:sp>
        <p:nvSpPr>
          <p:cNvPr id="17410" name="Rectangle 2"/>
          <p:cNvSpPr>
            <a:spLocks noGrp="1" noChangeArrowheads="1"/>
          </p:cNvSpPr>
          <p:nvPr>
            <p:ph type="title"/>
          </p:nvPr>
        </p:nvSpPr>
        <p:spPr>
          <a:xfrm>
            <a:off x="762000" y="1676400"/>
            <a:ext cx="7772400" cy="1143000"/>
          </a:xfrm>
        </p:spPr>
        <p:txBody>
          <a:bodyPr/>
          <a:lstStyle/>
          <a:p>
            <a:pPr algn="ctr" eaLnBrk="1" hangingPunct="1"/>
            <a:r>
              <a:rPr lang="en-US" sz="6600" i="0" smtClean="0"/>
              <a:t>Compassion Fatigue:</a:t>
            </a:r>
            <a:br>
              <a:rPr lang="en-US" sz="6600" i="0" smtClean="0"/>
            </a:br>
            <a:r>
              <a:rPr lang="en-US" sz="3600" smtClean="0"/>
              <a:t>Healing the Heart-Renewing the Soul </a:t>
            </a:r>
            <a:br>
              <a:rPr lang="en-US" sz="3600" smtClean="0"/>
            </a:br>
            <a:r>
              <a:rPr lang="en-US" sz="2800" smtClean="0"/>
              <a:t>by</a:t>
            </a:r>
          </a:p>
        </p:txBody>
      </p:sp>
      <p:sp>
        <p:nvSpPr>
          <p:cNvPr id="17411" name="Text Box 3"/>
          <p:cNvSpPr txBox="1">
            <a:spLocks noChangeArrowheads="1"/>
          </p:cNvSpPr>
          <p:nvPr/>
        </p:nvSpPr>
        <p:spPr bwMode="auto">
          <a:xfrm>
            <a:off x="1066800" y="2971800"/>
            <a:ext cx="7467600" cy="3379788"/>
          </a:xfrm>
          <a:prstGeom prst="rect">
            <a:avLst/>
          </a:prstGeom>
          <a:noFill/>
          <a:ln w="12700">
            <a:noFill/>
            <a:miter lim="800000"/>
            <a:headEnd type="none" w="sm" len="sm"/>
            <a:tailEnd type="none" w="sm" len="sm"/>
          </a:ln>
        </p:spPr>
        <p:txBody>
          <a:bodyPr>
            <a:spAutoFit/>
          </a:bodyPr>
          <a:lstStyle/>
          <a:p>
            <a:pPr algn="ctr">
              <a:spcBef>
                <a:spcPct val="50000"/>
              </a:spcBef>
            </a:pPr>
            <a:r>
              <a:rPr lang="en-US" i="1">
                <a:latin typeface="Georgia" pitchFamily="18" charset="0"/>
              </a:rPr>
              <a:t>Donna M. White RN, PhD, CS, CADAC</a:t>
            </a:r>
          </a:p>
          <a:p>
            <a:pPr algn="ctr">
              <a:spcBef>
                <a:spcPct val="50000"/>
              </a:spcBef>
            </a:pPr>
            <a:r>
              <a:rPr lang="en-US" i="1">
                <a:latin typeface="Georgia" pitchFamily="18" charset="0"/>
              </a:rPr>
              <a:t>Fellow-Board Certified Expert in Traumatic Stress</a:t>
            </a:r>
          </a:p>
          <a:p>
            <a:pPr algn="ctr">
              <a:spcBef>
                <a:spcPct val="50000"/>
              </a:spcBef>
            </a:pPr>
            <a:r>
              <a:rPr lang="en-US" i="1">
                <a:latin typeface="Georgia" pitchFamily="18" charset="0"/>
              </a:rPr>
              <a:t>Lemuel Shattuck Hospital, Boston, MA</a:t>
            </a:r>
          </a:p>
          <a:p>
            <a:pPr algn="ctr">
              <a:spcBef>
                <a:spcPct val="50000"/>
              </a:spcBef>
            </a:pPr>
            <a:endParaRPr lang="en-US" sz="800" i="1">
              <a:latin typeface="Georgia" pitchFamily="18" charset="0"/>
            </a:endParaRPr>
          </a:p>
          <a:p>
            <a:pPr algn="ctr">
              <a:spcBef>
                <a:spcPct val="50000"/>
              </a:spcBef>
            </a:pPr>
            <a:r>
              <a:rPr lang="en-US" i="1">
                <a:solidFill>
                  <a:schemeClr val="hlink"/>
                </a:solidFill>
                <a:latin typeface="Georgia" pitchFamily="18" charset="0"/>
              </a:rPr>
              <a:t>Public Health Nursing Webinar </a:t>
            </a:r>
          </a:p>
          <a:p>
            <a:pPr algn="ctr">
              <a:spcBef>
                <a:spcPct val="50000"/>
              </a:spcBef>
            </a:pPr>
            <a:r>
              <a:rPr lang="en-US" i="1">
                <a:solidFill>
                  <a:schemeClr val="hlink"/>
                </a:solidFill>
                <a:latin typeface="Georgia" pitchFamily="18" charset="0"/>
              </a:rPr>
              <a:t>August 3, 2010  </a:t>
            </a:r>
          </a:p>
          <a:p>
            <a:pPr algn="ctr">
              <a:spcBef>
                <a:spcPct val="50000"/>
              </a:spcBef>
            </a:pPr>
            <a:endParaRPr lang="en-US" i="1">
              <a:solidFill>
                <a:schemeClr val="hlink"/>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Footer Placeholder 5"/>
          <p:cNvSpPr>
            <a:spLocks noGrp="1"/>
          </p:cNvSpPr>
          <p:nvPr>
            <p:ph type="ftr" sz="quarter" idx="11"/>
          </p:nvPr>
        </p:nvSpPr>
        <p:spPr>
          <a:noFill/>
        </p:spPr>
        <p:txBody>
          <a:bodyPr/>
          <a:lstStyle/>
          <a:p>
            <a:r>
              <a:rPr lang="en-US" smtClean="0"/>
              <a:t>Copyright, D.White 2010</a:t>
            </a:r>
          </a:p>
        </p:txBody>
      </p:sp>
      <p:sp>
        <p:nvSpPr>
          <p:cNvPr id="104450" name="Rectangle 2"/>
          <p:cNvSpPr>
            <a:spLocks noGrp="1" noChangeArrowheads="1"/>
          </p:cNvSpPr>
          <p:nvPr>
            <p:ph type="title"/>
          </p:nvPr>
        </p:nvSpPr>
        <p:spPr/>
        <p:txBody>
          <a:bodyPr/>
          <a:lstStyle/>
          <a:p>
            <a:pPr eaLnBrk="1" hangingPunct="1"/>
            <a:r>
              <a:rPr lang="en-US" smtClean="0"/>
              <a:t>Occupational Signs of Stress</a:t>
            </a:r>
          </a:p>
        </p:txBody>
      </p:sp>
      <p:sp>
        <p:nvSpPr>
          <p:cNvPr id="104451" name="Rectangle 3"/>
          <p:cNvSpPr>
            <a:spLocks noGrp="1" noChangeArrowheads="1"/>
          </p:cNvSpPr>
          <p:nvPr>
            <p:ph type="body" sz="half" idx="1"/>
          </p:nvPr>
        </p:nvSpPr>
        <p:spPr>
          <a:xfrm>
            <a:off x="1066800" y="2133600"/>
            <a:ext cx="6553200" cy="4114800"/>
          </a:xfrm>
        </p:spPr>
        <p:txBody>
          <a:bodyPr/>
          <a:lstStyle/>
          <a:p>
            <a:pPr eaLnBrk="1" hangingPunct="1">
              <a:buFontTx/>
              <a:buNone/>
            </a:pPr>
            <a:r>
              <a:rPr lang="en-US" sz="3300" u="sng" smtClean="0"/>
              <a:t>Biological:</a:t>
            </a:r>
          </a:p>
          <a:p>
            <a:pPr eaLnBrk="1" hangingPunct="1">
              <a:buFontTx/>
              <a:buNone/>
            </a:pPr>
            <a:endParaRPr lang="en-US" sz="1000" u="sng" smtClean="0"/>
          </a:p>
          <a:p>
            <a:pPr eaLnBrk="1" hangingPunct="1"/>
            <a:r>
              <a:rPr lang="en-US" sz="3300" smtClean="0"/>
              <a:t>Bodily functions</a:t>
            </a:r>
          </a:p>
          <a:p>
            <a:pPr eaLnBrk="1" hangingPunct="1"/>
            <a:r>
              <a:rPr lang="en-US" sz="3300" smtClean="0"/>
              <a:t>Physical symptoms</a:t>
            </a:r>
          </a:p>
          <a:p>
            <a:pPr eaLnBrk="1" hangingPunct="1"/>
            <a:r>
              <a:rPr lang="en-US" sz="3300" smtClean="0"/>
              <a:t>Adverse physiological changes</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Footer Placeholder 5"/>
          <p:cNvSpPr>
            <a:spLocks noGrp="1"/>
          </p:cNvSpPr>
          <p:nvPr>
            <p:ph type="ftr" sz="quarter" idx="11"/>
          </p:nvPr>
        </p:nvSpPr>
        <p:spPr>
          <a:noFill/>
        </p:spPr>
        <p:txBody>
          <a:bodyPr/>
          <a:lstStyle/>
          <a:p>
            <a:r>
              <a:rPr lang="en-US" smtClean="0"/>
              <a:t>Copyright, D.White 2010</a:t>
            </a:r>
          </a:p>
        </p:txBody>
      </p:sp>
      <p:sp>
        <p:nvSpPr>
          <p:cNvPr id="105474" name="Rectangle 2"/>
          <p:cNvSpPr>
            <a:spLocks noGrp="1" noChangeArrowheads="1"/>
          </p:cNvSpPr>
          <p:nvPr>
            <p:ph type="title"/>
          </p:nvPr>
        </p:nvSpPr>
        <p:spPr/>
        <p:txBody>
          <a:bodyPr/>
          <a:lstStyle/>
          <a:p>
            <a:pPr eaLnBrk="1" hangingPunct="1"/>
            <a:r>
              <a:rPr lang="en-US" smtClean="0"/>
              <a:t>Occupational Signs of Stress</a:t>
            </a:r>
          </a:p>
        </p:txBody>
      </p:sp>
      <p:sp>
        <p:nvSpPr>
          <p:cNvPr id="105475" name="Rectangle 3"/>
          <p:cNvSpPr>
            <a:spLocks noGrp="1" noChangeArrowheads="1"/>
          </p:cNvSpPr>
          <p:nvPr>
            <p:ph type="body" sz="half" idx="1"/>
          </p:nvPr>
        </p:nvSpPr>
        <p:spPr>
          <a:xfrm>
            <a:off x="1143000" y="2286000"/>
            <a:ext cx="6934200" cy="4114800"/>
          </a:xfrm>
        </p:spPr>
        <p:txBody>
          <a:bodyPr/>
          <a:lstStyle/>
          <a:p>
            <a:pPr eaLnBrk="1" hangingPunct="1">
              <a:buFontTx/>
              <a:buNone/>
            </a:pPr>
            <a:r>
              <a:rPr lang="en-US" sz="3300" u="sng" smtClean="0"/>
              <a:t>Psychological:</a:t>
            </a:r>
          </a:p>
          <a:p>
            <a:pPr eaLnBrk="1" hangingPunct="1">
              <a:buFontTx/>
              <a:buNone/>
            </a:pPr>
            <a:endParaRPr lang="en-US" sz="1000" u="sng" smtClean="0"/>
          </a:p>
          <a:p>
            <a:pPr eaLnBrk="1" hangingPunct="1"/>
            <a:r>
              <a:rPr lang="en-US" sz="3300" smtClean="0"/>
              <a:t>Decreased tolerance of others</a:t>
            </a:r>
          </a:p>
          <a:p>
            <a:pPr eaLnBrk="1" hangingPunct="1"/>
            <a:r>
              <a:rPr lang="en-US" sz="3300" smtClean="0"/>
              <a:t>Low frustration ability</a:t>
            </a:r>
          </a:p>
          <a:p>
            <a:pPr eaLnBrk="1" hangingPunct="1"/>
            <a:r>
              <a:rPr lang="en-US" sz="3300" smtClean="0"/>
              <a:t>Loss of humor and joy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Footer Placeholder 5"/>
          <p:cNvSpPr>
            <a:spLocks noGrp="1"/>
          </p:cNvSpPr>
          <p:nvPr>
            <p:ph type="ftr" sz="quarter" idx="11"/>
          </p:nvPr>
        </p:nvSpPr>
        <p:spPr>
          <a:noFill/>
        </p:spPr>
        <p:txBody>
          <a:bodyPr/>
          <a:lstStyle/>
          <a:p>
            <a:r>
              <a:rPr lang="en-US" smtClean="0"/>
              <a:t>Copyright, D.White 2010</a:t>
            </a:r>
          </a:p>
        </p:txBody>
      </p:sp>
      <p:sp>
        <p:nvSpPr>
          <p:cNvPr id="106498" name="Rectangle 2"/>
          <p:cNvSpPr>
            <a:spLocks noGrp="1" noChangeArrowheads="1"/>
          </p:cNvSpPr>
          <p:nvPr>
            <p:ph type="title"/>
          </p:nvPr>
        </p:nvSpPr>
        <p:spPr/>
        <p:txBody>
          <a:bodyPr/>
          <a:lstStyle/>
          <a:p>
            <a:pPr eaLnBrk="1" hangingPunct="1"/>
            <a:r>
              <a:rPr lang="en-US" smtClean="0"/>
              <a:t>Occupational Signs of Stress</a:t>
            </a:r>
          </a:p>
        </p:txBody>
      </p:sp>
      <p:sp>
        <p:nvSpPr>
          <p:cNvPr id="106499" name="Rectangle 3"/>
          <p:cNvSpPr>
            <a:spLocks noGrp="1" noChangeArrowheads="1"/>
          </p:cNvSpPr>
          <p:nvPr>
            <p:ph type="body" sz="half" idx="1"/>
          </p:nvPr>
        </p:nvSpPr>
        <p:spPr>
          <a:xfrm>
            <a:off x="1066800" y="1905000"/>
            <a:ext cx="6934200" cy="4267200"/>
          </a:xfrm>
        </p:spPr>
        <p:txBody>
          <a:bodyPr/>
          <a:lstStyle/>
          <a:p>
            <a:pPr eaLnBrk="1" hangingPunct="1">
              <a:buFontTx/>
              <a:buNone/>
            </a:pPr>
            <a:r>
              <a:rPr lang="en-US" u="sng" smtClean="0"/>
              <a:t>Social:</a:t>
            </a:r>
          </a:p>
          <a:p>
            <a:pPr eaLnBrk="1" hangingPunct="1"/>
            <a:r>
              <a:rPr lang="en-US" sz="3300" smtClean="0"/>
              <a:t>Withdrawal</a:t>
            </a:r>
          </a:p>
          <a:p>
            <a:pPr eaLnBrk="1" hangingPunct="1"/>
            <a:r>
              <a:rPr lang="en-US" sz="3300" smtClean="0"/>
              <a:t>Isolation </a:t>
            </a:r>
          </a:p>
          <a:p>
            <a:pPr eaLnBrk="1" hangingPunct="1"/>
            <a:r>
              <a:rPr lang="en-US" sz="3300" smtClean="0"/>
              <a:t>Loneliness</a:t>
            </a:r>
          </a:p>
          <a:p>
            <a:pPr eaLnBrk="1" hangingPunct="1"/>
            <a:r>
              <a:rPr lang="en-US" sz="3300" smtClean="0"/>
              <a:t>Unable to complete tasks</a:t>
            </a:r>
          </a:p>
          <a:p>
            <a:pPr eaLnBrk="1" hangingPunct="1"/>
            <a:r>
              <a:rPr lang="en-US" sz="3300" smtClean="0"/>
              <a:t>Poor utilization of social networks</a:t>
            </a:r>
          </a:p>
          <a:p>
            <a:pPr eaLnBrk="1" hangingPunct="1"/>
            <a:r>
              <a:rPr lang="en-US" sz="3300" smtClean="0"/>
              <a:t>Negative patterns in supervision</a:t>
            </a:r>
          </a:p>
          <a:p>
            <a:pPr eaLnBrk="1" hangingPunct="1"/>
            <a:endParaRPr lang="en-US" sz="29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Footer Placeholder 2"/>
          <p:cNvSpPr>
            <a:spLocks noGrp="1"/>
          </p:cNvSpPr>
          <p:nvPr>
            <p:ph type="ftr" sz="quarter" idx="11"/>
          </p:nvPr>
        </p:nvSpPr>
        <p:spPr>
          <a:noFill/>
        </p:spPr>
        <p:txBody>
          <a:bodyPr/>
          <a:lstStyle/>
          <a:p>
            <a:r>
              <a:rPr lang="en-US" smtClean="0"/>
              <a:t>Copyright, D.White 2010</a:t>
            </a:r>
          </a:p>
        </p:txBody>
      </p:sp>
      <p:sp>
        <p:nvSpPr>
          <p:cNvPr id="107522" name="Rectangle 2050"/>
          <p:cNvSpPr>
            <a:spLocks noChangeArrowheads="1"/>
          </p:cNvSpPr>
          <p:nvPr/>
        </p:nvSpPr>
        <p:spPr bwMode="auto">
          <a:xfrm>
            <a:off x="0" y="2314575"/>
            <a:ext cx="9144000" cy="0"/>
          </a:xfrm>
          <a:prstGeom prst="rect">
            <a:avLst/>
          </a:prstGeom>
          <a:noFill/>
          <a:ln w="12700">
            <a:noFill/>
            <a:miter lim="800000"/>
            <a:headEnd type="none" w="sm" len="sm"/>
            <a:tailEnd type="none" w="sm" len="sm"/>
          </a:ln>
        </p:spPr>
        <p:txBody>
          <a:bodyPr>
            <a:spAutoFit/>
          </a:bodyPr>
          <a:lstStyle/>
          <a:p>
            <a:endParaRPr lang="en-US"/>
          </a:p>
        </p:txBody>
      </p:sp>
      <p:grpSp>
        <p:nvGrpSpPr>
          <p:cNvPr id="107523" name="Group 2054"/>
          <p:cNvGrpSpPr>
            <a:grpSpLocks/>
          </p:cNvGrpSpPr>
          <p:nvPr/>
        </p:nvGrpSpPr>
        <p:grpSpPr bwMode="auto">
          <a:xfrm>
            <a:off x="5334000" y="2590800"/>
            <a:ext cx="3352800" cy="1760538"/>
            <a:chOff x="0" y="2"/>
            <a:chExt cx="980" cy="1008"/>
          </a:xfrm>
        </p:grpSpPr>
        <p:sp>
          <p:nvSpPr>
            <p:cNvPr id="107525" name="Rectangle 2051"/>
            <p:cNvSpPr>
              <a:spLocks noChangeArrowheads="1"/>
            </p:cNvSpPr>
            <p:nvPr/>
          </p:nvSpPr>
          <p:spPr bwMode="auto">
            <a:xfrm>
              <a:off x="0" y="2"/>
              <a:ext cx="0" cy="0"/>
            </a:xfrm>
            <a:prstGeom prst="rect">
              <a:avLst/>
            </a:prstGeom>
            <a:solidFill>
              <a:srgbClr val="FF0000"/>
            </a:solidFill>
            <a:ln w="12700">
              <a:solidFill>
                <a:schemeClr val="tx1"/>
              </a:solidFill>
              <a:miter lim="800000"/>
              <a:headEnd type="none" w="sm" len="sm"/>
              <a:tailEnd type="none" w="sm" len="sm"/>
            </a:ln>
          </p:spPr>
          <p:txBody>
            <a:bodyPr>
              <a:spAutoFit/>
            </a:bodyPr>
            <a:lstStyle/>
            <a:p>
              <a:endParaRPr lang="en-US"/>
            </a:p>
          </p:txBody>
        </p:sp>
        <p:sp>
          <p:nvSpPr>
            <p:cNvPr id="107526" name="Rectangle 2052"/>
            <p:cNvSpPr>
              <a:spLocks noChangeArrowheads="1"/>
            </p:cNvSpPr>
            <p:nvPr/>
          </p:nvSpPr>
          <p:spPr bwMode="auto">
            <a:xfrm>
              <a:off x="0" y="14"/>
              <a:ext cx="980" cy="996"/>
            </a:xfrm>
            <a:prstGeom prst="rect">
              <a:avLst/>
            </a:prstGeom>
            <a:noFill/>
            <a:ln w="12700">
              <a:noFill/>
              <a:miter lim="800000"/>
              <a:headEnd type="none" w="sm" len="sm"/>
              <a:tailEnd type="none" w="sm" len="sm"/>
            </a:ln>
          </p:spPr>
          <p:txBody>
            <a:bodyPr>
              <a:spAutoFit/>
            </a:bodyPr>
            <a:lstStyle/>
            <a:p>
              <a:pPr algn="ctr"/>
              <a:r>
                <a:rPr lang="en-US" sz="3600" i="1">
                  <a:latin typeface="Times New Roman" pitchFamily="18" charset="0"/>
                </a:rPr>
                <a:t>So what is   happening?                           </a:t>
              </a:r>
            </a:p>
          </p:txBody>
        </p:sp>
      </p:grpSp>
      <p:pic>
        <p:nvPicPr>
          <p:cNvPr id="107524" name="Picture 2053" descr="anibrain"/>
          <p:cNvPicPr>
            <a:picLocks noChangeAspect="1" noChangeArrowheads="1" noCrop="1"/>
          </p:cNvPicPr>
          <p:nvPr/>
        </p:nvPicPr>
        <p:blipFill>
          <a:blip r:embed="rId2"/>
          <a:srcRect/>
          <a:stretch>
            <a:fillRect/>
          </a:stretch>
        </p:blipFill>
        <p:spPr bwMode="auto">
          <a:xfrm>
            <a:off x="1371600" y="1066800"/>
            <a:ext cx="3505200" cy="441960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Footer Placeholder 4"/>
          <p:cNvSpPr>
            <a:spLocks noGrp="1"/>
          </p:cNvSpPr>
          <p:nvPr>
            <p:ph type="ftr" sz="quarter" idx="11"/>
          </p:nvPr>
        </p:nvSpPr>
        <p:spPr>
          <a:noFill/>
        </p:spPr>
        <p:txBody>
          <a:bodyPr/>
          <a:lstStyle/>
          <a:p>
            <a:r>
              <a:rPr lang="en-US" smtClean="0"/>
              <a:t>Copyright, D.White 2010</a:t>
            </a:r>
          </a:p>
        </p:txBody>
      </p:sp>
      <p:sp>
        <p:nvSpPr>
          <p:cNvPr id="108546" name="Rectangle 2"/>
          <p:cNvSpPr>
            <a:spLocks noGrp="1" noChangeArrowheads="1"/>
          </p:cNvSpPr>
          <p:nvPr>
            <p:ph type="title"/>
          </p:nvPr>
        </p:nvSpPr>
        <p:spPr>
          <a:xfrm>
            <a:off x="381000" y="381000"/>
            <a:ext cx="7391400" cy="1143000"/>
          </a:xfrm>
        </p:spPr>
        <p:txBody>
          <a:bodyPr/>
          <a:lstStyle/>
          <a:p>
            <a:pPr eaLnBrk="1" hangingPunct="1"/>
            <a:r>
              <a:rPr lang="en-US" smtClean="0"/>
              <a:t>Burnout…a patient cousin</a:t>
            </a:r>
          </a:p>
        </p:txBody>
      </p:sp>
      <p:sp>
        <p:nvSpPr>
          <p:cNvPr id="108547" name="Rectangle 3"/>
          <p:cNvSpPr>
            <a:spLocks noGrp="1" noChangeArrowheads="1"/>
          </p:cNvSpPr>
          <p:nvPr>
            <p:ph type="body" idx="1"/>
          </p:nvPr>
        </p:nvSpPr>
        <p:spPr>
          <a:xfrm>
            <a:off x="990600" y="2057400"/>
            <a:ext cx="7772400" cy="4114800"/>
          </a:xfrm>
        </p:spPr>
        <p:txBody>
          <a:bodyPr/>
          <a:lstStyle/>
          <a:p>
            <a:pPr eaLnBrk="1" hangingPunct="1">
              <a:buFontTx/>
              <a:buNone/>
            </a:pPr>
            <a:endParaRPr lang="en-US" smtClean="0"/>
          </a:p>
          <a:p>
            <a:pPr eaLnBrk="1" hangingPunct="1">
              <a:buFontTx/>
              <a:buNone/>
            </a:pPr>
            <a:r>
              <a:rPr lang="en-US" smtClean="0"/>
              <a:t>   Well intended aspirations evolve into behaviors that can lay the groundwork for </a:t>
            </a:r>
          </a:p>
          <a:p>
            <a:pPr eaLnBrk="1" hangingPunct="1">
              <a:buFontTx/>
              <a:buNone/>
            </a:pPr>
            <a:r>
              <a:rPr lang="en-US" smtClean="0"/>
              <a:t>   burnout and possibly compassion stress and other negative patterns in the workplace</a:t>
            </a:r>
          </a:p>
          <a:p>
            <a:pPr eaLnBrk="1" hangingPunct="1">
              <a:buFontTx/>
              <a:buNone/>
            </a:pPr>
            <a:endParaRPr lang="en-US" sz="1600" smtClean="0"/>
          </a:p>
          <a:p>
            <a:pPr algn="ctr" eaLnBrk="1" hangingPunct="1">
              <a:buFontTx/>
              <a:buNone/>
            </a:pPr>
            <a:r>
              <a:rPr lang="en-US" i="1" smtClean="0"/>
              <a:t>Such as…</a:t>
            </a:r>
            <a:r>
              <a:rPr lang="en-US"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Footer Placeholder 4"/>
          <p:cNvSpPr>
            <a:spLocks noGrp="1"/>
          </p:cNvSpPr>
          <p:nvPr>
            <p:ph type="ftr" sz="quarter" idx="11"/>
          </p:nvPr>
        </p:nvSpPr>
        <p:spPr>
          <a:noFill/>
        </p:spPr>
        <p:txBody>
          <a:bodyPr/>
          <a:lstStyle/>
          <a:p>
            <a:r>
              <a:rPr lang="en-US" smtClean="0"/>
              <a:t>Copyright, D.White 2010</a:t>
            </a:r>
          </a:p>
        </p:txBody>
      </p:sp>
      <p:sp>
        <p:nvSpPr>
          <p:cNvPr id="109570" name="Rectangle 2"/>
          <p:cNvSpPr>
            <a:spLocks noGrp="1" noChangeArrowheads="1"/>
          </p:cNvSpPr>
          <p:nvPr>
            <p:ph type="title"/>
          </p:nvPr>
        </p:nvSpPr>
        <p:spPr/>
        <p:txBody>
          <a:bodyPr/>
          <a:lstStyle/>
          <a:p>
            <a:pPr eaLnBrk="1" hangingPunct="1"/>
            <a:r>
              <a:rPr lang="en-US" smtClean="0"/>
              <a:t>Negative factors</a:t>
            </a:r>
          </a:p>
        </p:txBody>
      </p:sp>
      <p:sp>
        <p:nvSpPr>
          <p:cNvPr id="109571" name="Rectangle 3"/>
          <p:cNvSpPr>
            <a:spLocks noGrp="1" noChangeArrowheads="1"/>
          </p:cNvSpPr>
          <p:nvPr>
            <p:ph type="body" idx="1"/>
          </p:nvPr>
        </p:nvSpPr>
        <p:spPr>
          <a:xfrm>
            <a:off x="990600" y="1752600"/>
            <a:ext cx="7772400" cy="4114800"/>
          </a:xfrm>
        </p:spPr>
        <p:txBody>
          <a:bodyPr/>
          <a:lstStyle/>
          <a:p>
            <a:pPr eaLnBrk="1" hangingPunct="1"/>
            <a:r>
              <a:rPr lang="en-US" smtClean="0"/>
              <a:t>Decreased energy—”</a:t>
            </a:r>
            <a:r>
              <a:rPr lang="en-US" i="1" smtClean="0"/>
              <a:t>keeping up the speed”</a:t>
            </a:r>
          </a:p>
          <a:p>
            <a:pPr eaLnBrk="1" hangingPunct="1"/>
            <a:r>
              <a:rPr lang="en-US" smtClean="0"/>
              <a:t>Feelings of inadequacy, possibly failure</a:t>
            </a:r>
          </a:p>
          <a:p>
            <a:pPr eaLnBrk="1" hangingPunct="1"/>
            <a:r>
              <a:rPr lang="en-US" smtClean="0"/>
              <a:t>Reduced recognition for good work </a:t>
            </a:r>
          </a:p>
          <a:p>
            <a:pPr eaLnBrk="1" hangingPunct="1"/>
            <a:r>
              <a:rPr lang="en-US" smtClean="0"/>
              <a:t>High propensity towards feelings of guilt</a:t>
            </a:r>
          </a:p>
          <a:p>
            <a:pPr eaLnBrk="1" hangingPunct="1"/>
            <a:r>
              <a:rPr lang="en-US" smtClean="0"/>
              <a:t>Feelings of helplessness/powerlessness</a:t>
            </a:r>
          </a:p>
          <a:p>
            <a:pPr eaLnBrk="1" hangingPunct="1"/>
            <a:r>
              <a:rPr lang="en-US" smtClean="0"/>
              <a:t>Pressure to succeed-overachieve</a:t>
            </a:r>
          </a:p>
          <a:p>
            <a:pPr eaLnBrk="1" hangingPunct="1"/>
            <a:r>
              <a:rPr lang="en-US" smtClean="0"/>
              <a:t>Vulnerability to criticism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Footer Placeholder 4"/>
          <p:cNvSpPr>
            <a:spLocks noGrp="1"/>
          </p:cNvSpPr>
          <p:nvPr>
            <p:ph type="ftr" sz="quarter" idx="11"/>
          </p:nvPr>
        </p:nvSpPr>
        <p:spPr>
          <a:noFill/>
        </p:spPr>
        <p:txBody>
          <a:bodyPr/>
          <a:lstStyle/>
          <a:p>
            <a:r>
              <a:rPr lang="en-US" smtClean="0"/>
              <a:t>Copyright, D.White 2010</a:t>
            </a:r>
          </a:p>
        </p:txBody>
      </p:sp>
      <p:sp>
        <p:nvSpPr>
          <p:cNvPr id="110594" name="Rectangle 1026"/>
          <p:cNvSpPr>
            <a:spLocks noGrp="1" noChangeArrowheads="1"/>
          </p:cNvSpPr>
          <p:nvPr>
            <p:ph type="title"/>
          </p:nvPr>
        </p:nvSpPr>
        <p:spPr/>
        <p:txBody>
          <a:bodyPr/>
          <a:lstStyle/>
          <a:p>
            <a:pPr eaLnBrk="1" hangingPunct="1"/>
            <a:r>
              <a:rPr lang="en-US" smtClean="0"/>
              <a:t>Negative factors…cont’d.</a:t>
            </a:r>
          </a:p>
        </p:txBody>
      </p:sp>
      <p:sp>
        <p:nvSpPr>
          <p:cNvPr id="110595" name="Rectangle 1027"/>
          <p:cNvSpPr>
            <a:spLocks noGrp="1" noChangeArrowheads="1"/>
          </p:cNvSpPr>
          <p:nvPr>
            <p:ph type="body" idx="1"/>
          </p:nvPr>
        </p:nvSpPr>
        <p:spPr/>
        <p:txBody>
          <a:bodyPr/>
          <a:lstStyle/>
          <a:p>
            <a:pPr eaLnBrk="1" hangingPunct="1">
              <a:lnSpc>
                <a:spcPct val="90000"/>
              </a:lnSpc>
            </a:pPr>
            <a:r>
              <a:rPr lang="en-US" sz="2800" smtClean="0"/>
              <a:t>Inner-directed rage</a:t>
            </a:r>
          </a:p>
          <a:p>
            <a:pPr eaLnBrk="1" hangingPunct="1">
              <a:lnSpc>
                <a:spcPct val="90000"/>
              </a:lnSpc>
            </a:pPr>
            <a:r>
              <a:rPr lang="en-US" sz="2800" smtClean="0"/>
              <a:t>Under-assertiveness</a:t>
            </a:r>
          </a:p>
          <a:p>
            <a:pPr eaLnBrk="1" hangingPunct="1">
              <a:lnSpc>
                <a:spcPct val="90000"/>
              </a:lnSpc>
            </a:pPr>
            <a:r>
              <a:rPr lang="en-US" sz="2800" smtClean="0"/>
              <a:t>Feeling victimized</a:t>
            </a:r>
          </a:p>
          <a:p>
            <a:pPr eaLnBrk="1" hangingPunct="1">
              <a:lnSpc>
                <a:spcPct val="90000"/>
              </a:lnSpc>
            </a:pPr>
            <a:r>
              <a:rPr lang="en-US" sz="2800" smtClean="0"/>
              <a:t>Inflexibility*—</a:t>
            </a:r>
            <a:r>
              <a:rPr lang="en-US" sz="2800" i="1" smtClean="0"/>
              <a:t>in professions that do not reward flexibility</a:t>
            </a:r>
          </a:p>
          <a:p>
            <a:pPr eaLnBrk="1" hangingPunct="1">
              <a:lnSpc>
                <a:spcPct val="90000"/>
              </a:lnSpc>
            </a:pPr>
            <a:r>
              <a:rPr lang="en-US" sz="2800" smtClean="0"/>
              <a:t>Personality influences—perfectionism, rigidity and an enormous capacity for an extreme workload*</a:t>
            </a:r>
          </a:p>
          <a:p>
            <a:pPr eaLnBrk="1" hangingPunct="1">
              <a:lnSpc>
                <a:spcPct val="90000"/>
              </a:lnSpc>
              <a:buFontTx/>
              <a:buNone/>
            </a:pPr>
            <a:r>
              <a:rPr lang="en-US" sz="2800" i="1" smtClean="0"/>
              <a:t>           Red Cape Syndrome</a:t>
            </a:r>
            <a:r>
              <a:rPr lang="en-US" sz="2800" smtClean="0"/>
              <a:t>— “super-martyr”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Footer Placeholder 4"/>
          <p:cNvSpPr>
            <a:spLocks noGrp="1"/>
          </p:cNvSpPr>
          <p:nvPr>
            <p:ph type="ftr" sz="quarter" idx="11"/>
          </p:nvPr>
        </p:nvSpPr>
        <p:spPr>
          <a:noFill/>
        </p:spPr>
        <p:txBody>
          <a:bodyPr/>
          <a:lstStyle/>
          <a:p>
            <a:r>
              <a:rPr lang="en-US" smtClean="0"/>
              <a:t>Copyright, D.White 2010</a:t>
            </a:r>
          </a:p>
        </p:txBody>
      </p:sp>
      <p:sp>
        <p:nvSpPr>
          <p:cNvPr id="111618" name="Rectangle 2"/>
          <p:cNvSpPr>
            <a:spLocks noGrp="1" noChangeArrowheads="1"/>
          </p:cNvSpPr>
          <p:nvPr>
            <p:ph type="title"/>
          </p:nvPr>
        </p:nvSpPr>
        <p:spPr/>
        <p:txBody>
          <a:bodyPr/>
          <a:lstStyle/>
          <a:p>
            <a:pPr eaLnBrk="1" hangingPunct="1"/>
            <a:r>
              <a:rPr lang="en-US" smtClean="0"/>
              <a:t>Negative factors</a:t>
            </a:r>
          </a:p>
        </p:txBody>
      </p:sp>
      <p:sp>
        <p:nvSpPr>
          <p:cNvPr id="111619" name="Rectangle 3"/>
          <p:cNvSpPr>
            <a:spLocks noGrp="1" noChangeArrowheads="1"/>
          </p:cNvSpPr>
          <p:nvPr>
            <p:ph type="body" idx="1"/>
          </p:nvPr>
        </p:nvSpPr>
        <p:spPr/>
        <p:txBody>
          <a:bodyPr/>
          <a:lstStyle/>
          <a:p>
            <a:pPr eaLnBrk="1" hangingPunct="1">
              <a:lnSpc>
                <a:spcPct val="90000"/>
              </a:lnSpc>
            </a:pPr>
            <a:r>
              <a:rPr lang="en-US" sz="2800" smtClean="0"/>
              <a:t>A strong work ethic, self-direction and idealism in the workplace can spiral negatively without supervision*</a:t>
            </a:r>
          </a:p>
          <a:p>
            <a:pPr eaLnBrk="1" hangingPunct="1">
              <a:lnSpc>
                <a:spcPct val="90000"/>
              </a:lnSpc>
            </a:pPr>
            <a:r>
              <a:rPr lang="en-US" sz="2800" smtClean="0"/>
              <a:t>Subsurface anger in HCPs equates to a sense of </a:t>
            </a:r>
            <a:r>
              <a:rPr lang="en-US" sz="2800" i="1" smtClean="0"/>
              <a:t>powerlessness</a:t>
            </a:r>
          </a:p>
          <a:p>
            <a:pPr eaLnBrk="1" hangingPunct="1">
              <a:lnSpc>
                <a:spcPct val="90000"/>
              </a:lnSpc>
            </a:pPr>
            <a:r>
              <a:rPr lang="en-US" sz="2800" b="1" i="1" u="sng" smtClean="0"/>
              <a:t>Horizontal violence</a:t>
            </a:r>
            <a:r>
              <a:rPr lang="en-US" sz="2800" smtClean="0"/>
              <a:t>-misdirected anger and subtle sabotage towards others in their lives</a:t>
            </a:r>
          </a:p>
          <a:p>
            <a:pPr eaLnBrk="1" hangingPunct="1">
              <a:lnSpc>
                <a:spcPct val="90000"/>
              </a:lnSpc>
            </a:pPr>
            <a:r>
              <a:rPr lang="en-US" sz="2800" i="1" smtClean="0"/>
              <a:t>Highly critical and fault finding</a:t>
            </a:r>
          </a:p>
          <a:p>
            <a:pPr eaLnBrk="1" hangingPunct="1">
              <a:lnSpc>
                <a:spcPct val="90000"/>
              </a:lnSpc>
              <a:buFontTx/>
              <a:buNone/>
            </a:pPr>
            <a:r>
              <a:rPr lang="en-US" sz="2800" smtClean="0"/>
              <a:t>                                   Dropplemann &amp; Thomas, 1996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Footer Placeholder 4"/>
          <p:cNvSpPr>
            <a:spLocks noGrp="1"/>
          </p:cNvSpPr>
          <p:nvPr>
            <p:ph type="ftr" sz="quarter" idx="11"/>
          </p:nvPr>
        </p:nvSpPr>
        <p:spPr>
          <a:noFill/>
        </p:spPr>
        <p:txBody>
          <a:bodyPr/>
          <a:lstStyle/>
          <a:p>
            <a:r>
              <a:rPr lang="en-US" smtClean="0"/>
              <a:t>Copyright, D.White 2010</a:t>
            </a:r>
          </a:p>
        </p:txBody>
      </p:sp>
      <p:sp>
        <p:nvSpPr>
          <p:cNvPr id="112642" name="Rectangle 1026"/>
          <p:cNvSpPr>
            <a:spLocks noGrp="1" noChangeArrowheads="1"/>
          </p:cNvSpPr>
          <p:nvPr>
            <p:ph type="title"/>
          </p:nvPr>
        </p:nvSpPr>
        <p:spPr/>
        <p:txBody>
          <a:bodyPr/>
          <a:lstStyle/>
          <a:p>
            <a:pPr eaLnBrk="1" hangingPunct="1"/>
            <a:r>
              <a:rPr lang="en-US" smtClean="0"/>
              <a:t>Burnout…</a:t>
            </a:r>
          </a:p>
        </p:txBody>
      </p:sp>
      <p:sp>
        <p:nvSpPr>
          <p:cNvPr id="112643" name="Rectangle 1027"/>
          <p:cNvSpPr>
            <a:spLocks noGrp="1" noChangeArrowheads="1"/>
          </p:cNvSpPr>
          <p:nvPr>
            <p:ph type="body" idx="1"/>
          </p:nvPr>
        </p:nvSpPr>
        <p:spPr>
          <a:xfrm>
            <a:off x="685800" y="1828800"/>
            <a:ext cx="7772400" cy="4114800"/>
          </a:xfrm>
        </p:spPr>
        <p:txBody>
          <a:bodyPr/>
          <a:lstStyle/>
          <a:p>
            <a:pPr eaLnBrk="1" hangingPunct="1">
              <a:lnSpc>
                <a:spcPct val="90000"/>
              </a:lnSpc>
              <a:buFontTx/>
              <a:buNone/>
            </a:pPr>
            <a:endParaRPr lang="en-US" sz="2800" smtClean="0"/>
          </a:p>
          <a:p>
            <a:pPr algn="ctr" eaLnBrk="1" hangingPunct="1">
              <a:lnSpc>
                <a:spcPct val="90000"/>
              </a:lnSpc>
              <a:buFontTx/>
              <a:buNone/>
            </a:pPr>
            <a:r>
              <a:rPr lang="en-US" sz="3600" i="1" smtClean="0"/>
              <a:t>“A state of physical, emotional and mental exhaustion caused by long-term involvement in emotionally demanding situations”.</a:t>
            </a:r>
          </a:p>
          <a:p>
            <a:pPr algn="ctr" eaLnBrk="1" hangingPunct="1">
              <a:lnSpc>
                <a:spcPct val="90000"/>
              </a:lnSpc>
              <a:buFontTx/>
              <a:buNone/>
            </a:pPr>
            <a:endParaRPr lang="en-US" sz="3600" i="1" smtClean="0"/>
          </a:p>
          <a:p>
            <a:pPr algn="ctr" eaLnBrk="1" hangingPunct="1">
              <a:lnSpc>
                <a:spcPct val="90000"/>
              </a:lnSpc>
              <a:buFontTx/>
              <a:buNone/>
            </a:pPr>
            <a:r>
              <a:rPr lang="en-US" sz="3600" i="1" smtClean="0"/>
              <a:t>                             -</a:t>
            </a:r>
            <a:r>
              <a:rPr lang="en-US" i="1" smtClean="0"/>
              <a:t>Pines &amp; Arnson, 1988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Footer Placeholder 4"/>
          <p:cNvSpPr>
            <a:spLocks noGrp="1"/>
          </p:cNvSpPr>
          <p:nvPr>
            <p:ph type="ftr" sz="quarter" idx="11"/>
          </p:nvPr>
        </p:nvSpPr>
        <p:spPr>
          <a:noFill/>
        </p:spPr>
        <p:txBody>
          <a:bodyPr/>
          <a:lstStyle/>
          <a:p>
            <a:r>
              <a:rPr lang="en-US" smtClean="0"/>
              <a:t>Copyright, D.White 2010</a:t>
            </a:r>
          </a:p>
        </p:txBody>
      </p:sp>
      <p:sp>
        <p:nvSpPr>
          <p:cNvPr id="113666" name="Rectangle 2"/>
          <p:cNvSpPr>
            <a:spLocks noGrp="1" noChangeArrowheads="1"/>
          </p:cNvSpPr>
          <p:nvPr>
            <p:ph type="title"/>
          </p:nvPr>
        </p:nvSpPr>
        <p:spPr/>
        <p:txBody>
          <a:bodyPr/>
          <a:lstStyle/>
          <a:p>
            <a:pPr eaLnBrk="1" hangingPunct="1"/>
            <a:r>
              <a:rPr lang="en-US" smtClean="0"/>
              <a:t>Stages of Burnout…</a:t>
            </a:r>
          </a:p>
        </p:txBody>
      </p:sp>
      <p:sp>
        <p:nvSpPr>
          <p:cNvPr id="113667" name="Rectangle 3"/>
          <p:cNvSpPr>
            <a:spLocks noGrp="1" noChangeArrowheads="1"/>
          </p:cNvSpPr>
          <p:nvPr>
            <p:ph type="body" idx="1"/>
          </p:nvPr>
        </p:nvSpPr>
        <p:spPr>
          <a:xfrm>
            <a:off x="1066800" y="2286000"/>
            <a:ext cx="7772400" cy="4114800"/>
          </a:xfrm>
        </p:spPr>
        <p:txBody>
          <a:bodyPr/>
          <a:lstStyle/>
          <a:p>
            <a:pPr eaLnBrk="1" hangingPunct="1"/>
            <a:r>
              <a:rPr lang="en-US" sz="2800" smtClean="0"/>
              <a:t>The </a:t>
            </a:r>
            <a:r>
              <a:rPr lang="en-US" sz="2800" i="1" smtClean="0"/>
              <a:t>Honeymoon -- </a:t>
            </a:r>
            <a:r>
              <a:rPr lang="en-US" sz="2800" smtClean="0"/>
              <a:t>Thank you so much!</a:t>
            </a:r>
            <a:r>
              <a:rPr lang="en-US" sz="2800" i="1" smtClean="0"/>
              <a:t> </a:t>
            </a:r>
          </a:p>
          <a:p>
            <a:pPr eaLnBrk="1" hangingPunct="1"/>
            <a:r>
              <a:rPr lang="en-US" sz="2800" smtClean="0"/>
              <a:t>The </a:t>
            </a:r>
            <a:r>
              <a:rPr lang="en-US" sz="2800" i="1" smtClean="0"/>
              <a:t>Awakening -- </a:t>
            </a:r>
            <a:r>
              <a:rPr lang="en-US" sz="2800" smtClean="0"/>
              <a:t>expectations are different</a:t>
            </a:r>
          </a:p>
          <a:p>
            <a:pPr eaLnBrk="1" hangingPunct="1"/>
            <a:r>
              <a:rPr lang="en-US" sz="2800" smtClean="0"/>
              <a:t>The </a:t>
            </a:r>
            <a:r>
              <a:rPr lang="en-US" sz="2800" i="1" smtClean="0"/>
              <a:t>Brownout -- </a:t>
            </a:r>
            <a:r>
              <a:rPr lang="en-US" sz="2800" smtClean="0"/>
              <a:t>self-confidence wanes</a:t>
            </a:r>
          </a:p>
          <a:p>
            <a:pPr eaLnBrk="1" hangingPunct="1"/>
            <a:r>
              <a:rPr lang="en-US" sz="2800" i="1" smtClean="0"/>
              <a:t>Full Scale Burnout -- </a:t>
            </a:r>
            <a:r>
              <a:rPr lang="en-US" sz="2800" smtClean="0"/>
              <a:t>open criticism</a:t>
            </a:r>
          </a:p>
          <a:p>
            <a:pPr eaLnBrk="1" hangingPunct="1"/>
            <a:r>
              <a:rPr lang="en-US" sz="2800" smtClean="0"/>
              <a:t>The </a:t>
            </a:r>
            <a:r>
              <a:rPr lang="en-US" sz="2800" i="1" smtClean="0"/>
              <a:t>Phoenix Phenomena -- </a:t>
            </a:r>
            <a:r>
              <a:rPr lang="en-US" sz="2800" smtClean="0"/>
              <a:t>you </a:t>
            </a:r>
            <a:r>
              <a:rPr lang="en-US" sz="2800" i="1" smtClean="0"/>
              <a:t>can</a:t>
            </a:r>
            <a:r>
              <a:rPr lang="en-US" sz="2800" smtClean="0"/>
              <a:t> get well</a:t>
            </a:r>
          </a:p>
          <a:p>
            <a:pPr eaLnBrk="1" hangingPunct="1">
              <a:buFontTx/>
              <a:buNone/>
            </a:pPr>
            <a:endParaRPr lang="en-US" sz="2800" i="1" smtClean="0"/>
          </a:p>
          <a:p>
            <a:pPr eaLnBrk="1" hangingPunct="1">
              <a:buFontTx/>
              <a:buNone/>
            </a:pPr>
            <a:r>
              <a:rPr lang="en-US" sz="2800" i="1" smtClean="0"/>
              <a:t>                                    Maslach, 1985, et al</a:t>
            </a:r>
          </a:p>
          <a:p>
            <a:pPr eaLnBrk="1" hangingPunct="1"/>
            <a:endParaRPr lang="en-US"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txBox="1">
            <a:spLocks noGrp="1"/>
          </p:cNvSpPr>
          <p:nvPr/>
        </p:nvSpPr>
        <p:spPr bwMode="auto">
          <a:xfrm>
            <a:off x="3124200" y="6324600"/>
            <a:ext cx="2895600" cy="457200"/>
          </a:xfrm>
          <a:prstGeom prst="rect">
            <a:avLst/>
          </a:prstGeom>
          <a:noFill/>
          <a:ln w="9525">
            <a:noFill/>
            <a:miter lim="800000"/>
            <a:headEnd/>
            <a:tailEnd/>
          </a:ln>
        </p:spPr>
        <p:txBody>
          <a:bodyPr lIns="92075" tIns="46038" rIns="92075" bIns="46038" anchor="ctr"/>
          <a:lstStyle/>
          <a:p>
            <a:pPr algn="ctr"/>
            <a:r>
              <a:rPr lang="en-US" sz="1400">
                <a:latin typeface="Arial" charset="0"/>
              </a:rPr>
              <a:t>Copyright, D.White 2010</a:t>
            </a:r>
          </a:p>
        </p:txBody>
      </p:sp>
      <p:sp>
        <p:nvSpPr>
          <p:cNvPr id="19458" name="Rectangle 2"/>
          <p:cNvSpPr>
            <a:spLocks noGrp="1" noChangeArrowheads="1"/>
          </p:cNvSpPr>
          <p:nvPr>
            <p:ph type="body" idx="4294967295"/>
          </p:nvPr>
        </p:nvSpPr>
        <p:spPr/>
        <p:txBody>
          <a:bodyPr/>
          <a:lstStyle/>
          <a:p>
            <a:pPr eaLnBrk="1" hangingPunct="1"/>
            <a:r>
              <a:rPr lang="en-US" smtClean="0"/>
              <a:t>New England Alliance for Public Health Workforce Development </a:t>
            </a:r>
          </a:p>
          <a:p>
            <a:pPr eaLnBrk="1" hangingPunct="1">
              <a:buFontTx/>
              <a:buNone/>
            </a:pPr>
            <a:endParaRPr lang="en-US" sz="1200" smtClean="0"/>
          </a:p>
          <a:p>
            <a:pPr eaLnBrk="1" hangingPunct="1"/>
            <a:r>
              <a:rPr lang="en-US" smtClean="0"/>
              <a:t>Boston University School of Public Health </a:t>
            </a:r>
          </a:p>
          <a:p>
            <a:pPr eaLnBrk="1" hangingPunct="1">
              <a:buFontTx/>
              <a:buNone/>
            </a:pPr>
            <a:endParaRPr lang="en-US" sz="1200" smtClean="0"/>
          </a:p>
          <a:p>
            <a:pPr eaLnBrk="1" hangingPunct="1"/>
            <a:r>
              <a:rPr lang="en-US" smtClean="0"/>
              <a:t>Massachusetts Association of Public Health Nurses (MAPHN)</a:t>
            </a:r>
          </a:p>
          <a:p>
            <a:pPr eaLnBrk="1" hangingPunct="1">
              <a:buFontTx/>
              <a:buNone/>
            </a:pPr>
            <a:endParaRPr lang="en-US" smtClean="0"/>
          </a:p>
        </p:txBody>
      </p:sp>
      <p:sp>
        <p:nvSpPr>
          <p:cNvPr id="19459" name="Rectangle 3"/>
          <p:cNvSpPr>
            <a:spLocks noGrp="1" noChangeArrowheads="1"/>
          </p:cNvSpPr>
          <p:nvPr>
            <p:ph type="title" idx="4294967295"/>
          </p:nvPr>
        </p:nvSpPr>
        <p:spPr/>
        <p:txBody>
          <a:bodyPr/>
          <a:lstStyle/>
          <a:p>
            <a:pPr eaLnBrk="1" hangingPunct="1"/>
            <a:r>
              <a:rPr lang="en-US" smtClean="0"/>
              <a:t>Acknowledgements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Footer Placeholder 4"/>
          <p:cNvSpPr>
            <a:spLocks noGrp="1"/>
          </p:cNvSpPr>
          <p:nvPr>
            <p:ph type="ftr" sz="quarter" idx="11"/>
          </p:nvPr>
        </p:nvSpPr>
        <p:spPr>
          <a:noFill/>
        </p:spPr>
        <p:txBody>
          <a:bodyPr/>
          <a:lstStyle/>
          <a:p>
            <a:r>
              <a:rPr lang="en-US" smtClean="0"/>
              <a:t>Copyright, D.White 2010</a:t>
            </a:r>
          </a:p>
        </p:txBody>
      </p:sp>
      <p:sp>
        <p:nvSpPr>
          <p:cNvPr id="114690" name="Rectangle 1026"/>
          <p:cNvSpPr>
            <a:spLocks noGrp="1" noChangeArrowheads="1"/>
          </p:cNvSpPr>
          <p:nvPr>
            <p:ph type="title"/>
          </p:nvPr>
        </p:nvSpPr>
        <p:spPr/>
        <p:txBody>
          <a:bodyPr/>
          <a:lstStyle/>
          <a:p>
            <a:pPr eaLnBrk="1" hangingPunct="1"/>
            <a:r>
              <a:rPr lang="en-US" smtClean="0"/>
              <a:t>Burnout</a:t>
            </a:r>
          </a:p>
        </p:txBody>
      </p:sp>
      <p:sp>
        <p:nvSpPr>
          <p:cNvPr id="114691" name="Rectangle 1027"/>
          <p:cNvSpPr>
            <a:spLocks noGrp="1" noChangeArrowheads="1"/>
          </p:cNvSpPr>
          <p:nvPr>
            <p:ph type="body" idx="1"/>
          </p:nvPr>
        </p:nvSpPr>
        <p:spPr>
          <a:xfrm>
            <a:off x="609600" y="1143000"/>
            <a:ext cx="7772400" cy="4114800"/>
          </a:xfrm>
        </p:spPr>
        <p:txBody>
          <a:bodyPr/>
          <a:lstStyle/>
          <a:p>
            <a:pPr eaLnBrk="1" hangingPunct="1">
              <a:lnSpc>
                <a:spcPct val="90000"/>
              </a:lnSpc>
              <a:buFontTx/>
              <a:buNone/>
            </a:pPr>
            <a:endParaRPr lang="en-US" sz="2800" smtClean="0"/>
          </a:p>
          <a:p>
            <a:pPr eaLnBrk="1" hangingPunct="1">
              <a:lnSpc>
                <a:spcPct val="90000"/>
              </a:lnSpc>
              <a:buFontTx/>
              <a:buNone/>
            </a:pPr>
            <a:endParaRPr lang="en-US" sz="2800" smtClean="0"/>
          </a:p>
          <a:p>
            <a:pPr algn="ctr" eaLnBrk="1" hangingPunct="1">
              <a:lnSpc>
                <a:spcPct val="90000"/>
              </a:lnSpc>
              <a:buFontTx/>
              <a:buNone/>
            </a:pPr>
            <a:r>
              <a:rPr lang="en-US" sz="2800" smtClean="0"/>
              <a:t>   </a:t>
            </a:r>
            <a:r>
              <a:rPr lang="en-US" i="1" smtClean="0"/>
              <a:t>The essence of the problem is not the recognition of the feelings.  </a:t>
            </a:r>
          </a:p>
          <a:p>
            <a:pPr algn="ctr" eaLnBrk="1" hangingPunct="1">
              <a:lnSpc>
                <a:spcPct val="90000"/>
              </a:lnSpc>
              <a:buFontTx/>
              <a:buNone/>
            </a:pPr>
            <a:endParaRPr lang="en-US" sz="1800" i="1" smtClean="0"/>
          </a:p>
          <a:p>
            <a:pPr algn="ctr" eaLnBrk="1" hangingPunct="1">
              <a:lnSpc>
                <a:spcPct val="90000"/>
              </a:lnSpc>
              <a:buFontTx/>
              <a:buNone/>
            </a:pPr>
            <a:r>
              <a:rPr lang="en-US" i="1" smtClean="0"/>
              <a:t>It is the clash between expectations and reality</a:t>
            </a:r>
            <a:r>
              <a:rPr lang="en-US" smtClean="0"/>
              <a:t>.</a:t>
            </a:r>
          </a:p>
          <a:p>
            <a:pPr algn="ctr" eaLnBrk="1" hangingPunct="1">
              <a:lnSpc>
                <a:spcPct val="90000"/>
              </a:lnSpc>
              <a:buFontTx/>
              <a:buNone/>
            </a:pPr>
            <a:endParaRPr lang="en-US" sz="1600" smtClean="0"/>
          </a:p>
          <a:p>
            <a:pPr algn="ctr" eaLnBrk="1" hangingPunct="1">
              <a:lnSpc>
                <a:spcPct val="90000"/>
              </a:lnSpc>
              <a:buFontTx/>
              <a:buNone/>
            </a:pPr>
            <a:r>
              <a:rPr lang="en-US" i="1" smtClean="0"/>
              <a:t>Can emerge gradually…</a:t>
            </a:r>
          </a:p>
          <a:p>
            <a:pPr algn="ctr" eaLnBrk="1" hangingPunct="1">
              <a:lnSpc>
                <a:spcPct val="90000"/>
              </a:lnSpc>
              <a:buFontTx/>
              <a:buNone/>
            </a:pPr>
            <a:endParaRPr lang="en-US" i="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Footer Placeholder 4"/>
          <p:cNvSpPr>
            <a:spLocks noGrp="1"/>
          </p:cNvSpPr>
          <p:nvPr>
            <p:ph type="ftr" sz="quarter" idx="11"/>
          </p:nvPr>
        </p:nvSpPr>
        <p:spPr>
          <a:noFill/>
        </p:spPr>
        <p:txBody>
          <a:bodyPr/>
          <a:lstStyle/>
          <a:p>
            <a:r>
              <a:rPr lang="en-US" smtClean="0"/>
              <a:t>Copyright, D.White 2010</a:t>
            </a:r>
          </a:p>
        </p:txBody>
      </p:sp>
      <p:sp>
        <p:nvSpPr>
          <p:cNvPr id="115714" name="Rectangle 1026"/>
          <p:cNvSpPr>
            <a:spLocks noGrp="1" noChangeArrowheads="1"/>
          </p:cNvSpPr>
          <p:nvPr>
            <p:ph type="title"/>
          </p:nvPr>
        </p:nvSpPr>
        <p:spPr/>
        <p:txBody>
          <a:bodyPr/>
          <a:lstStyle/>
          <a:p>
            <a:pPr eaLnBrk="1" hangingPunct="1"/>
            <a:r>
              <a:rPr lang="en-US" smtClean="0"/>
              <a:t>A Conspiracy of Silence</a:t>
            </a:r>
          </a:p>
        </p:txBody>
      </p:sp>
      <p:sp>
        <p:nvSpPr>
          <p:cNvPr id="115715" name="Rectangle 1027"/>
          <p:cNvSpPr>
            <a:spLocks noGrp="1" noChangeArrowheads="1"/>
          </p:cNvSpPr>
          <p:nvPr>
            <p:ph type="body" idx="1"/>
          </p:nvPr>
        </p:nvSpPr>
        <p:spPr>
          <a:xfrm>
            <a:off x="1066800" y="2057400"/>
            <a:ext cx="7086600" cy="4114800"/>
          </a:xfrm>
        </p:spPr>
        <p:txBody>
          <a:bodyPr/>
          <a:lstStyle/>
          <a:p>
            <a:pPr eaLnBrk="1" hangingPunct="1">
              <a:lnSpc>
                <a:spcPct val="90000"/>
              </a:lnSpc>
            </a:pPr>
            <a:r>
              <a:rPr lang="en-US" sz="2800" smtClean="0"/>
              <a:t>The work of Healthcare in this century is physically exhausting and emotionally daunting…caring for the seriously ill, the dying, the wounded and the diseased.</a:t>
            </a:r>
          </a:p>
          <a:p>
            <a:pPr eaLnBrk="1" hangingPunct="1">
              <a:lnSpc>
                <a:spcPct val="90000"/>
              </a:lnSpc>
            </a:pPr>
            <a:r>
              <a:rPr lang="en-US" sz="2800" smtClean="0"/>
              <a:t>Effects on the provider are myriad</a:t>
            </a:r>
          </a:p>
          <a:p>
            <a:pPr eaLnBrk="1" hangingPunct="1">
              <a:lnSpc>
                <a:spcPct val="90000"/>
              </a:lnSpc>
            </a:pPr>
            <a:r>
              <a:rPr lang="en-US" sz="2800" smtClean="0"/>
              <a:t>Viewed as </a:t>
            </a:r>
            <a:r>
              <a:rPr lang="en-US" sz="2800" i="1" smtClean="0"/>
              <a:t>“just doing my job”</a:t>
            </a:r>
          </a:p>
          <a:p>
            <a:pPr eaLnBrk="1" hangingPunct="1">
              <a:lnSpc>
                <a:spcPct val="90000"/>
              </a:lnSpc>
            </a:pPr>
            <a:r>
              <a:rPr lang="en-US" sz="2800" smtClean="0"/>
              <a:t>Professional disciplines minimize their contribution…</a:t>
            </a:r>
          </a:p>
          <a:p>
            <a:pPr eaLnBrk="1" hangingPunct="1">
              <a:lnSpc>
                <a:spcPct val="90000"/>
              </a:lnSpc>
              <a:buFontTx/>
              <a:buNone/>
            </a:pPr>
            <a:endParaRPr lang="en-US" sz="1000" smtClean="0"/>
          </a:p>
          <a:p>
            <a:pPr eaLnBrk="1" hangingPunct="1">
              <a:lnSpc>
                <a:spcPct val="90000"/>
              </a:lnSpc>
              <a:buFontTx/>
              <a:buNone/>
            </a:pPr>
            <a:r>
              <a:rPr lang="en-US" sz="2800" smtClean="0"/>
              <a:t>                                                         </a:t>
            </a:r>
            <a:r>
              <a:rPr lang="en-US" sz="2400" smtClean="0"/>
              <a:t>Finke, 2003</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Footer Placeholder 3"/>
          <p:cNvSpPr>
            <a:spLocks noGrp="1"/>
          </p:cNvSpPr>
          <p:nvPr>
            <p:ph type="ftr" sz="quarter" idx="11"/>
          </p:nvPr>
        </p:nvSpPr>
        <p:spPr>
          <a:noFill/>
        </p:spPr>
        <p:txBody>
          <a:bodyPr/>
          <a:lstStyle/>
          <a:p>
            <a:r>
              <a:rPr lang="en-US" smtClean="0"/>
              <a:t>Copyright, D.White 2010</a:t>
            </a:r>
          </a:p>
        </p:txBody>
      </p:sp>
      <p:sp>
        <p:nvSpPr>
          <p:cNvPr id="116738" name="Rectangle 2"/>
          <p:cNvSpPr>
            <a:spLocks noGrp="1" noChangeArrowheads="1"/>
          </p:cNvSpPr>
          <p:nvPr>
            <p:ph type="title"/>
          </p:nvPr>
        </p:nvSpPr>
        <p:spPr>
          <a:xfrm>
            <a:off x="685800" y="381000"/>
            <a:ext cx="7772400" cy="1295400"/>
          </a:xfrm>
        </p:spPr>
        <p:txBody>
          <a:bodyPr/>
          <a:lstStyle/>
          <a:p>
            <a:pPr eaLnBrk="1" hangingPunct="1"/>
            <a:r>
              <a:rPr lang="en-US" smtClean="0"/>
              <a:t>Figley’s Model of Compassion  Stress and Fatigue</a:t>
            </a:r>
          </a:p>
        </p:txBody>
      </p:sp>
      <p:grpSp>
        <p:nvGrpSpPr>
          <p:cNvPr id="116739" name="Group 14"/>
          <p:cNvGrpSpPr>
            <a:grpSpLocks/>
          </p:cNvGrpSpPr>
          <p:nvPr/>
        </p:nvGrpSpPr>
        <p:grpSpPr bwMode="auto">
          <a:xfrm>
            <a:off x="1066800" y="2438400"/>
            <a:ext cx="7315200" cy="3314700"/>
            <a:chOff x="540" y="900"/>
            <a:chExt cx="11520" cy="5220"/>
          </a:xfrm>
        </p:grpSpPr>
        <p:sp>
          <p:nvSpPr>
            <p:cNvPr id="116740" name="Text Box 15"/>
            <p:cNvSpPr txBox="1">
              <a:spLocks noChangeArrowheads="1"/>
            </p:cNvSpPr>
            <p:nvPr/>
          </p:nvSpPr>
          <p:spPr bwMode="auto">
            <a:xfrm>
              <a:off x="2880" y="900"/>
              <a:ext cx="28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Emotional</a:t>
              </a:r>
            </a:p>
            <a:p>
              <a:pPr algn="ctr"/>
              <a:r>
                <a:rPr lang="en-US" sz="2000">
                  <a:latin typeface="Times New Roman" pitchFamily="18" charset="0"/>
                </a:rPr>
                <a:t>Contagion</a:t>
              </a:r>
              <a:endParaRPr lang="en-US">
                <a:latin typeface="Times New Roman" pitchFamily="18" charset="0"/>
              </a:endParaRPr>
            </a:p>
          </p:txBody>
        </p:sp>
        <p:sp>
          <p:nvSpPr>
            <p:cNvPr id="116741" name="Text Box 16"/>
            <p:cNvSpPr txBox="1">
              <a:spLocks noChangeArrowheads="1"/>
            </p:cNvSpPr>
            <p:nvPr/>
          </p:nvSpPr>
          <p:spPr bwMode="auto">
            <a:xfrm>
              <a:off x="540" y="2880"/>
              <a:ext cx="28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Empathic</a:t>
              </a:r>
            </a:p>
            <a:p>
              <a:pPr algn="ctr"/>
              <a:r>
                <a:rPr lang="en-US" sz="2000">
                  <a:latin typeface="Times New Roman" pitchFamily="18" charset="0"/>
                </a:rPr>
                <a:t>Ability</a:t>
              </a:r>
              <a:endParaRPr lang="en-US">
                <a:latin typeface="Times New Roman" pitchFamily="18" charset="0"/>
              </a:endParaRPr>
            </a:p>
          </p:txBody>
        </p:sp>
        <p:sp>
          <p:nvSpPr>
            <p:cNvPr id="116742" name="Text Box 17"/>
            <p:cNvSpPr txBox="1">
              <a:spLocks noChangeArrowheads="1"/>
            </p:cNvSpPr>
            <p:nvPr/>
          </p:nvSpPr>
          <p:spPr bwMode="auto">
            <a:xfrm>
              <a:off x="2700" y="5040"/>
              <a:ext cx="28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Empathic</a:t>
              </a:r>
            </a:p>
            <a:p>
              <a:pPr algn="ctr"/>
              <a:r>
                <a:rPr lang="en-US" sz="2000">
                  <a:latin typeface="Times New Roman" pitchFamily="18" charset="0"/>
                </a:rPr>
                <a:t>Concern</a:t>
              </a:r>
              <a:endParaRPr lang="en-US">
                <a:latin typeface="Times New Roman" pitchFamily="18" charset="0"/>
              </a:endParaRPr>
            </a:p>
          </p:txBody>
        </p:sp>
        <p:sp>
          <p:nvSpPr>
            <p:cNvPr id="116743" name="Text Box 18"/>
            <p:cNvSpPr txBox="1">
              <a:spLocks noChangeArrowheads="1"/>
            </p:cNvSpPr>
            <p:nvPr/>
          </p:nvSpPr>
          <p:spPr bwMode="auto">
            <a:xfrm>
              <a:off x="5760" y="2880"/>
              <a:ext cx="28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Empathic</a:t>
              </a:r>
            </a:p>
            <a:p>
              <a:pPr algn="ctr"/>
              <a:r>
                <a:rPr lang="en-US" sz="2000">
                  <a:latin typeface="Times New Roman" pitchFamily="18" charset="0"/>
                </a:rPr>
                <a:t>Response</a:t>
              </a:r>
              <a:endParaRPr lang="en-US">
                <a:latin typeface="Times New Roman" pitchFamily="18" charset="0"/>
              </a:endParaRPr>
            </a:p>
          </p:txBody>
        </p:sp>
        <p:sp>
          <p:nvSpPr>
            <p:cNvPr id="116744" name="Text Box 19"/>
            <p:cNvSpPr txBox="1">
              <a:spLocks noChangeArrowheads="1"/>
            </p:cNvSpPr>
            <p:nvPr/>
          </p:nvSpPr>
          <p:spPr bwMode="auto">
            <a:xfrm>
              <a:off x="6660" y="1440"/>
              <a:ext cx="3240" cy="72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Disengagement</a:t>
              </a:r>
              <a:endParaRPr lang="en-US">
                <a:latin typeface="Times New Roman" pitchFamily="18" charset="0"/>
              </a:endParaRPr>
            </a:p>
          </p:txBody>
        </p:sp>
        <p:sp>
          <p:nvSpPr>
            <p:cNvPr id="116745" name="AutoShape 20"/>
            <p:cNvSpPr>
              <a:spLocks noChangeArrowheads="1"/>
            </p:cNvSpPr>
            <p:nvPr/>
          </p:nvSpPr>
          <p:spPr bwMode="auto">
            <a:xfrm rot="5400000">
              <a:off x="765" y="4095"/>
              <a:ext cx="2070" cy="18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16746" name="AutoShape 21"/>
            <p:cNvSpPr>
              <a:spLocks noChangeArrowheads="1"/>
            </p:cNvSpPr>
            <p:nvPr/>
          </p:nvSpPr>
          <p:spPr bwMode="auto">
            <a:xfrm>
              <a:off x="1080" y="1080"/>
              <a:ext cx="1800" cy="180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32 w 21600"/>
                <a:gd name="T13" fmla="*/ 2916 h 21600"/>
                <a:gd name="T14" fmla="*/ 18228 w 21600"/>
                <a:gd name="T15" fmla="*/ 924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9900"/>
            </a:solidFill>
            <a:ln w="9525">
              <a:solidFill>
                <a:srgbClr val="000000"/>
              </a:solidFill>
              <a:miter lim="800000"/>
              <a:headEnd/>
              <a:tailEnd/>
            </a:ln>
          </p:spPr>
          <p:txBody>
            <a:bodyPr/>
            <a:lstStyle/>
            <a:p>
              <a:endParaRPr lang="en-US"/>
            </a:p>
          </p:txBody>
        </p:sp>
        <p:sp>
          <p:nvSpPr>
            <p:cNvPr id="116747" name="AutoShape 22"/>
            <p:cNvSpPr>
              <a:spLocks noChangeArrowheads="1"/>
            </p:cNvSpPr>
            <p:nvPr/>
          </p:nvSpPr>
          <p:spPr bwMode="auto">
            <a:xfrm rot="10800000">
              <a:off x="7200" y="2160"/>
              <a:ext cx="1080" cy="720"/>
            </a:xfrm>
            <a:prstGeom prst="downArrow">
              <a:avLst>
                <a:gd name="adj1" fmla="val 50000"/>
                <a:gd name="adj2" fmla="val 25000"/>
              </a:avLst>
            </a:prstGeom>
            <a:solidFill>
              <a:srgbClr val="FF9900"/>
            </a:solidFill>
            <a:ln w="9525">
              <a:solidFill>
                <a:srgbClr val="000000"/>
              </a:solidFill>
              <a:miter lim="800000"/>
              <a:headEnd/>
              <a:tailEnd/>
            </a:ln>
          </p:spPr>
          <p:txBody>
            <a:bodyPr/>
            <a:lstStyle/>
            <a:p>
              <a:endParaRPr lang="en-US"/>
            </a:p>
          </p:txBody>
        </p:sp>
        <p:sp>
          <p:nvSpPr>
            <p:cNvPr id="116748" name="AutoShape 23"/>
            <p:cNvSpPr>
              <a:spLocks noChangeArrowheads="1"/>
            </p:cNvSpPr>
            <p:nvPr/>
          </p:nvSpPr>
          <p:spPr bwMode="auto">
            <a:xfrm>
              <a:off x="5580" y="3960"/>
              <a:ext cx="1343" cy="18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16749" name="AutoShape 24"/>
            <p:cNvSpPr>
              <a:spLocks noChangeArrowheads="1"/>
            </p:cNvSpPr>
            <p:nvPr/>
          </p:nvSpPr>
          <p:spPr bwMode="auto">
            <a:xfrm rot="5400000">
              <a:off x="4230" y="2250"/>
              <a:ext cx="1800" cy="126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6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16750" name="AutoShape 25"/>
            <p:cNvSpPr>
              <a:spLocks noChangeArrowheads="1"/>
            </p:cNvSpPr>
            <p:nvPr/>
          </p:nvSpPr>
          <p:spPr bwMode="auto">
            <a:xfrm>
              <a:off x="7200" y="3960"/>
              <a:ext cx="1080" cy="720"/>
            </a:xfrm>
            <a:prstGeom prst="downArrow">
              <a:avLst>
                <a:gd name="adj1" fmla="val 50000"/>
                <a:gd name="adj2" fmla="val 25000"/>
              </a:avLst>
            </a:prstGeom>
            <a:solidFill>
              <a:srgbClr val="FF9900"/>
            </a:solidFill>
            <a:ln w="9525">
              <a:solidFill>
                <a:srgbClr val="000000"/>
              </a:solidFill>
              <a:miter lim="800000"/>
              <a:headEnd/>
              <a:tailEnd/>
            </a:ln>
          </p:spPr>
          <p:txBody>
            <a:bodyPr/>
            <a:lstStyle/>
            <a:p>
              <a:endParaRPr lang="en-US"/>
            </a:p>
          </p:txBody>
        </p:sp>
        <p:sp>
          <p:nvSpPr>
            <p:cNvPr id="116751" name="Text Box 26"/>
            <p:cNvSpPr txBox="1">
              <a:spLocks noChangeArrowheads="1"/>
            </p:cNvSpPr>
            <p:nvPr/>
          </p:nvSpPr>
          <p:spPr bwMode="auto">
            <a:xfrm>
              <a:off x="7200" y="4680"/>
              <a:ext cx="2880" cy="144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Sense of Achievement</a:t>
              </a:r>
              <a:endParaRPr lang="en-US">
                <a:latin typeface="Times New Roman" pitchFamily="18" charset="0"/>
              </a:endParaRPr>
            </a:p>
          </p:txBody>
        </p:sp>
        <p:sp>
          <p:nvSpPr>
            <p:cNvPr id="116752" name="AutoShape 27"/>
            <p:cNvSpPr>
              <a:spLocks noChangeArrowheads="1"/>
            </p:cNvSpPr>
            <p:nvPr/>
          </p:nvSpPr>
          <p:spPr bwMode="auto">
            <a:xfrm rot="5400000">
              <a:off x="8550" y="2430"/>
              <a:ext cx="1440" cy="9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16753" name="AutoShape 28"/>
            <p:cNvSpPr>
              <a:spLocks noChangeArrowheads="1"/>
            </p:cNvSpPr>
            <p:nvPr/>
          </p:nvSpPr>
          <p:spPr bwMode="auto">
            <a:xfrm>
              <a:off x="8820" y="3600"/>
              <a:ext cx="900" cy="108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32 w 21600"/>
                <a:gd name="T13" fmla="*/ 2920 h 21600"/>
                <a:gd name="T14" fmla="*/ 18216 w 21600"/>
                <a:gd name="T15" fmla="*/ 924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9900"/>
            </a:solidFill>
            <a:ln w="9525">
              <a:solidFill>
                <a:srgbClr val="000000"/>
              </a:solidFill>
              <a:miter lim="800000"/>
              <a:headEnd/>
              <a:tailEnd/>
            </a:ln>
          </p:spPr>
          <p:txBody>
            <a:bodyPr/>
            <a:lstStyle/>
            <a:p>
              <a:endParaRPr lang="en-US"/>
            </a:p>
          </p:txBody>
        </p:sp>
        <p:sp>
          <p:nvSpPr>
            <p:cNvPr id="116754" name="Text Box 29"/>
            <p:cNvSpPr txBox="1">
              <a:spLocks noChangeArrowheads="1"/>
            </p:cNvSpPr>
            <p:nvPr/>
          </p:nvSpPr>
          <p:spPr bwMode="auto">
            <a:xfrm>
              <a:off x="9720" y="3060"/>
              <a:ext cx="234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Compassion</a:t>
              </a:r>
            </a:p>
            <a:p>
              <a:pPr algn="ctr"/>
              <a:r>
                <a:rPr lang="en-US" sz="2000">
                  <a:latin typeface="Times New Roman" pitchFamily="18" charset="0"/>
                </a:rPr>
                <a:t>Stress</a:t>
              </a:r>
              <a:endParaRPr lang="en-US">
                <a:latin typeface="Times New Roman" pitchFamily="18"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Footer Placeholder 4"/>
          <p:cNvSpPr>
            <a:spLocks noGrp="1"/>
          </p:cNvSpPr>
          <p:nvPr>
            <p:ph type="ftr" sz="quarter" idx="11"/>
          </p:nvPr>
        </p:nvSpPr>
        <p:spPr>
          <a:noFill/>
        </p:spPr>
        <p:txBody>
          <a:bodyPr/>
          <a:lstStyle/>
          <a:p>
            <a:r>
              <a:rPr lang="en-US" smtClean="0"/>
              <a:t>Copyright, D.White 2010</a:t>
            </a:r>
          </a:p>
        </p:txBody>
      </p:sp>
      <p:sp>
        <p:nvSpPr>
          <p:cNvPr id="117762" name="Rectangle 1026"/>
          <p:cNvSpPr>
            <a:spLocks noGrp="1" noChangeArrowheads="1"/>
          </p:cNvSpPr>
          <p:nvPr>
            <p:ph type="title"/>
          </p:nvPr>
        </p:nvSpPr>
        <p:spPr/>
        <p:txBody>
          <a:bodyPr/>
          <a:lstStyle/>
          <a:p>
            <a:pPr eaLnBrk="1" hangingPunct="1"/>
            <a:r>
              <a:rPr lang="en-US" smtClean="0"/>
              <a:t>Blurring of roles</a:t>
            </a:r>
          </a:p>
        </p:txBody>
      </p:sp>
      <p:sp>
        <p:nvSpPr>
          <p:cNvPr id="117763" name="Rectangle 1027"/>
          <p:cNvSpPr>
            <a:spLocks noGrp="1" noChangeArrowheads="1"/>
          </p:cNvSpPr>
          <p:nvPr>
            <p:ph type="body" idx="1"/>
          </p:nvPr>
        </p:nvSpPr>
        <p:spPr>
          <a:xfrm>
            <a:off x="685800" y="1905000"/>
            <a:ext cx="7772400" cy="4114800"/>
          </a:xfrm>
        </p:spPr>
        <p:txBody>
          <a:bodyPr/>
          <a:lstStyle/>
          <a:p>
            <a:pPr eaLnBrk="1" hangingPunct="1">
              <a:lnSpc>
                <a:spcPct val="90000"/>
              </a:lnSpc>
            </a:pPr>
            <a:r>
              <a:rPr lang="en-US" smtClean="0"/>
              <a:t>Compassion stress has its roots in burnout.</a:t>
            </a:r>
          </a:p>
          <a:p>
            <a:pPr eaLnBrk="1" hangingPunct="1">
              <a:lnSpc>
                <a:spcPct val="90000"/>
              </a:lnSpc>
            </a:pPr>
            <a:r>
              <a:rPr lang="en-US" smtClean="0"/>
              <a:t>A sense of achievement can be known as a </a:t>
            </a:r>
            <a:r>
              <a:rPr lang="en-US" i="1" smtClean="0"/>
              <a:t>“helper’s high”.</a:t>
            </a:r>
            <a:r>
              <a:rPr lang="en-US" smtClean="0"/>
              <a:t>  The reward of the task completion is greater for the professional than the fulfillment of the need in the person being cared for.</a:t>
            </a:r>
          </a:p>
          <a:p>
            <a:pPr eaLnBrk="1" hangingPunct="1">
              <a:lnSpc>
                <a:spcPct val="90000"/>
              </a:lnSpc>
            </a:pPr>
            <a:r>
              <a:rPr lang="en-US" smtClean="0"/>
              <a:t>Empathic responses can fuel continued spiraling to fulfill the needs of others… leading to exhaustion.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Footer Placeholder 5"/>
          <p:cNvSpPr>
            <a:spLocks noGrp="1"/>
          </p:cNvSpPr>
          <p:nvPr>
            <p:ph type="ftr" sz="quarter" idx="11"/>
          </p:nvPr>
        </p:nvSpPr>
        <p:spPr>
          <a:noFill/>
        </p:spPr>
        <p:txBody>
          <a:bodyPr/>
          <a:lstStyle/>
          <a:p>
            <a:r>
              <a:rPr lang="en-US" smtClean="0"/>
              <a:t>Copyright, D.White 2010</a:t>
            </a:r>
          </a:p>
        </p:txBody>
      </p:sp>
      <p:sp>
        <p:nvSpPr>
          <p:cNvPr id="118786" name="Rectangle 2"/>
          <p:cNvSpPr>
            <a:spLocks noGrp="1" noChangeArrowheads="1"/>
          </p:cNvSpPr>
          <p:nvPr>
            <p:ph type="title"/>
          </p:nvPr>
        </p:nvSpPr>
        <p:spPr>
          <a:xfrm>
            <a:off x="762000" y="533400"/>
            <a:ext cx="7696200" cy="1143000"/>
          </a:xfrm>
        </p:spPr>
        <p:txBody>
          <a:bodyPr/>
          <a:lstStyle/>
          <a:p>
            <a:pPr eaLnBrk="1" hangingPunct="1"/>
            <a:r>
              <a:rPr lang="en-US" sz="4000" smtClean="0"/>
              <a:t>Cognitive Impact of</a:t>
            </a:r>
            <a:br>
              <a:rPr lang="en-US" sz="4000" smtClean="0"/>
            </a:br>
            <a:r>
              <a:rPr lang="en-US" sz="4000" smtClean="0"/>
              <a:t>Secondary Traumatic Stress</a:t>
            </a:r>
          </a:p>
        </p:txBody>
      </p:sp>
      <p:sp>
        <p:nvSpPr>
          <p:cNvPr id="118787" name="Rectangle 3"/>
          <p:cNvSpPr>
            <a:spLocks noGrp="1" noChangeArrowheads="1"/>
          </p:cNvSpPr>
          <p:nvPr>
            <p:ph type="body" sz="half" idx="1"/>
          </p:nvPr>
        </p:nvSpPr>
        <p:spPr/>
        <p:txBody>
          <a:bodyPr/>
          <a:lstStyle/>
          <a:p>
            <a:pPr eaLnBrk="1" hangingPunct="1">
              <a:lnSpc>
                <a:spcPct val="90000"/>
              </a:lnSpc>
            </a:pPr>
            <a:r>
              <a:rPr lang="en-US" smtClean="0"/>
              <a:t>Diminished concentration</a:t>
            </a:r>
          </a:p>
          <a:p>
            <a:pPr eaLnBrk="1" hangingPunct="1">
              <a:lnSpc>
                <a:spcPct val="90000"/>
              </a:lnSpc>
            </a:pPr>
            <a:r>
              <a:rPr lang="en-US" smtClean="0"/>
              <a:t>Confusion</a:t>
            </a:r>
          </a:p>
          <a:p>
            <a:pPr eaLnBrk="1" hangingPunct="1">
              <a:lnSpc>
                <a:spcPct val="90000"/>
              </a:lnSpc>
            </a:pPr>
            <a:r>
              <a:rPr lang="en-US" smtClean="0"/>
              <a:t>Spaciness</a:t>
            </a:r>
          </a:p>
          <a:p>
            <a:pPr eaLnBrk="1" hangingPunct="1">
              <a:lnSpc>
                <a:spcPct val="90000"/>
              </a:lnSpc>
            </a:pPr>
            <a:r>
              <a:rPr lang="en-US" smtClean="0"/>
              <a:t>Loss of meaning</a:t>
            </a:r>
          </a:p>
          <a:p>
            <a:pPr eaLnBrk="1" hangingPunct="1">
              <a:lnSpc>
                <a:spcPct val="90000"/>
              </a:lnSpc>
            </a:pPr>
            <a:r>
              <a:rPr lang="en-US" smtClean="0"/>
              <a:t>Decreased self-esteem</a:t>
            </a:r>
          </a:p>
          <a:p>
            <a:pPr eaLnBrk="1" hangingPunct="1">
              <a:lnSpc>
                <a:spcPct val="90000"/>
              </a:lnSpc>
            </a:pPr>
            <a:r>
              <a:rPr lang="en-US" smtClean="0"/>
              <a:t>Preoccupation with trauma</a:t>
            </a:r>
          </a:p>
          <a:p>
            <a:pPr eaLnBrk="1" hangingPunct="1">
              <a:lnSpc>
                <a:spcPct val="90000"/>
              </a:lnSpc>
            </a:pPr>
            <a:r>
              <a:rPr lang="en-US" smtClean="0"/>
              <a:t>Trauma imagery</a:t>
            </a:r>
          </a:p>
        </p:txBody>
      </p:sp>
      <p:sp>
        <p:nvSpPr>
          <p:cNvPr id="118788" name="Rectangle 4"/>
          <p:cNvSpPr>
            <a:spLocks noGrp="1" noChangeArrowheads="1"/>
          </p:cNvSpPr>
          <p:nvPr>
            <p:ph type="body" sz="half" idx="2"/>
          </p:nvPr>
        </p:nvSpPr>
        <p:spPr>
          <a:xfrm>
            <a:off x="4648200" y="2057400"/>
            <a:ext cx="3962400" cy="4114800"/>
          </a:xfrm>
        </p:spPr>
        <p:txBody>
          <a:bodyPr/>
          <a:lstStyle/>
          <a:p>
            <a:pPr eaLnBrk="1" hangingPunct="1">
              <a:lnSpc>
                <a:spcPct val="90000"/>
              </a:lnSpc>
            </a:pPr>
            <a:r>
              <a:rPr lang="en-US" smtClean="0"/>
              <a:t>Apathy</a:t>
            </a:r>
          </a:p>
          <a:p>
            <a:pPr eaLnBrk="1" hangingPunct="1">
              <a:lnSpc>
                <a:spcPct val="90000"/>
              </a:lnSpc>
            </a:pPr>
            <a:r>
              <a:rPr lang="en-US" smtClean="0"/>
              <a:t>Rigidity</a:t>
            </a:r>
          </a:p>
          <a:p>
            <a:pPr eaLnBrk="1" hangingPunct="1">
              <a:lnSpc>
                <a:spcPct val="90000"/>
              </a:lnSpc>
            </a:pPr>
            <a:r>
              <a:rPr lang="en-US" smtClean="0"/>
              <a:t>Disorientation</a:t>
            </a:r>
          </a:p>
          <a:p>
            <a:pPr eaLnBrk="1" hangingPunct="1">
              <a:lnSpc>
                <a:spcPct val="90000"/>
              </a:lnSpc>
            </a:pPr>
            <a:r>
              <a:rPr lang="en-US" smtClean="0"/>
              <a:t>Whirling thoughts</a:t>
            </a:r>
          </a:p>
          <a:p>
            <a:pPr eaLnBrk="1" hangingPunct="1">
              <a:lnSpc>
                <a:spcPct val="90000"/>
              </a:lnSpc>
            </a:pPr>
            <a:r>
              <a:rPr lang="en-US" smtClean="0"/>
              <a:t>Thoughts of self-harm or harm towards others</a:t>
            </a:r>
          </a:p>
          <a:p>
            <a:pPr eaLnBrk="1" hangingPunct="1">
              <a:lnSpc>
                <a:spcPct val="90000"/>
              </a:lnSpc>
            </a:pPr>
            <a:r>
              <a:rPr lang="en-US" smtClean="0"/>
              <a:t>Self-doubt</a:t>
            </a:r>
          </a:p>
          <a:p>
            <a:pPr eaLnBrk="1" hangingPunct="1">
              <a:lnSpc>
                <a:spcPct val="90000"/>
              </a:lnSpc>
            </a:pPr>
            <a:r>
              <a:rPr lang="en-US" smtClean="0"/>
              <a:t>Perfectionism</a:t>
            </a:r>
          </a:p>
          <a:p>
            <a:pPr eaLnBrk="1" hangingPunct="1">
              <a:lnSpc>
                <a:spcPct val="90000"/>
              </a:lnSpc>
            </a:pPr>
            <a:r>
              <a:rPr lang="en-US" smtClean="0"/>
              <a:t>Minimization</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Footer Placeholder 5"/>
          <p:cNvSpPr>
            <a:spLocks noGrp="1"/>
          </p:cNvSpPr>
          <p:nvPr>
            <p:ph type="ftr" sz="quarter" idx="11"/>
          </p:nvPr>
        </p:nvSpPr>
        <p:spPr>
          <a:noFill/>
        </p:spPr>
        <p:txBody>
          <a:bodyPr/>
          <a:lstStyle/>
          <a:p>
            <a:r>
              <a:rPr lang="en-US" smtClean="0"/>
              <a:t>Copyright, D.White 2010</a:t>
            </a:r>
          </a:p>
        </p:txBody>
      </p:sp>
      <p:sp>
        <p:nvSpPr>
          <p:cNvPr id="119810" name="Rectangle 2"/>
          <p:cNvSpPr>
            <a:spLocks noGrp="1" noChangeArrowheads="1"/>
          </p:cNvSpPr>
          <p:nvPr>
            <p:ph type="title"/>
          </p:nvPr>
        </p:nvSpPr>
        <p:spPr>
          <a:xfrm>
            <a:off x="762000" y="533400"/>
            <a:ext cx="7696200" cy="1143000"/>
          </a:xfrm>
        </p:spPr>
        <p:txBody>
          <a:bodyPr/>
          <a:lstStyle/>
          <a:p>
            <a:pPr eaLnBrk="1" hangingPunct="1"/>
            <a:r>
              <a:rPr lang="en-US" sz="4000" smtClean="0"/>
              <a:t>Emotional Impact of</a:t>
            </a:r>
            <a:br>
              <a:rPr lang="en-US" sz="4000" smtClean="0"/>
            </a:br>
            <a:r>
              <a:rPr lang="en-US" sz="4000" smtClean="0"/>
              <a:t>Secondary Traumatic Stress</a:t>
            </a:r>
          </a:p>
        </p:txBody>
      </p:sp>
      <p:sp>
        <p:nvSpPr>
          <p:cNvPr id="119811" name="Rectangle 3"/>
          <p:cNvSpPr>
            <a:spLocks noGrp="1" noChangeArrowheads="1"/>
          </p:cNvSpPr>
          <p:nvPr>
            <p:ph type="body" sz="half" idx="1"/>
          </p:nvPr>
        </p:nvSpPr>
        <p:spPr/>
        <p:txBody>
          <a:bodyPr/>
          <a:lstStyle/>
          <a:p>
            <a:pPr eaLnBrk="1" hangingPunct="1"/>
            <a:r>
              <a:rPr lang="en-US" smtClean="0"/>
              <a:t>Powerlessness</a:t>
            </a:r>
          </a:p>
          <a:p>
            <a:pPr eaLnBrk="1" hangingPunct="1"/>
            <a:r>
              <a:rPr lang="en-US" smtClean="0"/>
              <a:t>Anxiety</a:t>
            </a:r>
          </a:p>
          <a:p>
            <a:pPr eaLnBrk="1" hangingPunct="1"/>
            <a:r>
              <a:rPr lang="en-US" smtClean="0"/>
              <a:t>Guilt</a:t>
            </a:r>
          </a:p>
          <a:p>
            <a:pPr eaLnBrk="1" hangingPunct="1"/>
            <a:r>
              <a:rPr lang="en-US" smtClean="0"/>
              <a:t>Anger-rage</a:t>
            </a:r>
          </a:p>
          <a:p>
            <a:pPr eaLnBrk="1" hangingPunct="1"/>
            <a:r>
              <a:rPr lang="en-US" smtClean="0"/>
              <a:t>Survivor guilt</a:t>
            </a:r>
          </a:p>
          <a:p>
            <a:pPr eaLnBrk="1" hangingPunct="1"/>
            <a:r>
              <a:rPr lang="en-US" smtClean="0"/>
              <a:t>Shutdown</a:t>
            </a:r>
          </a:p>
          <a:p>
            <a:pPr eaLnBrk="1" hangingPunct="1"/>
            <a:r>
              <a:rPr lang="en-US" smtClean="0"/>
              <a:t>Numbness</a:t>
            </a:r>
          </a:p>
          <a:p>
            <a:pPr eaLnBrk="1" hangingPunct="1"/>
            <a:r>
              <a:rPr lang="en-US" smtClean="0"/>
              <a:t>Fear</a:t>
            </a:r>
          </a:p>
        </p:txBody>
      </p:sp>
      <p:sp>
        <p:nvSpPr>
          <p:cNvPr id="119812" name="Rectangle 4"/>
          <p:cNvSpPr>
            <a:spLocks noGrp="1" noChangeArrowheads="1"/>
          </p:cNvSpPr>
          <p:nvPr>
            <p:ph type="body" sz="half" idx="2"/>
          </p:nvPr>
        </p:nvSpPr>
        <p:spPr>
          <a:xfrm>
            <a:off x="4648200" y="2057400"/>
            <a:ext cx="3962400" cy="4114800"/>
          </a:xfrm>
        </p:spPr>
        <p:txBody>
          <a:bodyPr/>
          <a:lstStyle/>
          <a:p>
            <a:pPr eaLnBrk="1" hangingPunct="1"/>
            <a:r>
              <a:rPr lang="en-US" smtClean="0"/>
              <a:t>Helplessness</a:t>
            </a:r>
          </a:p>
          <a:p>
            <a:pPr eaLnBrk="1" hangingPunct="1"/>
            <a:r>
              <a:rPr lang="en-US" smtClean="0"/>
              <a:t>Sadness</a:t>
            </a:r>
          </a:p>
          <a:p>
            <a:pPr eaLnBrk="1" hangingPunct="1"/>
            <a:r>
              <a:rPr lang="en-US" smtClean="0"/>
              <a:t>Depression</a:t>
            </a:r>
          </a:p>
          <a:p>
            <a:pPr eaLnBrk="1" hangingPunct="1"/>
            <a:r>
              <a:rPr lang="en-US" smtClean="0"/>
              <a:t>Hypersensitivity</a:t>
            </a:r>
          </a:p>
          <a:p>
            <a:pPr eaLnBrk="1" hangingPunct="1"/>
            <a:r>
              <a:rPr lang="en-US" smtClean="0"/>
              <a:t>Emotional roller  coaster</a:t>
            </a:r>
          </a:p>
          <a:p>
            <a:pPr eaLnBrk="1" hangingPunct="1"/>
            <a:r>
              <a:rPr lang="en-US" smtClean="0"/>
              <a:t>Overwhelmed</a:t>
            </a:r>
          </a:p>
          <a:p>
            <a:pPr eaLnBrk="1" hangingPunct="1"/>
            <a:r>
              <a:rPr lang="en-US" smtClean="0"/>
              <a:t>Depleted</a:t>
            </a:r>
          </a:p>
          <a:p>
            <a:pPr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Footer Placeholder 5"/>
          <p:cNvSpPr>
            <a:spLocks noGrp="1"/>
          </p:cNvSpPr>
          <p:nvPr>
            <p:ph type="ftr" sz="quarter" idx="11"/>
          </p:nvPr>
        </p:nvSpPr>
        <p:spPr>
          <a:noFill/>
        </p:spPr>
        <p:txBody>
          <a:bodyPr/>
          <a:lstStyle/>
          <a:p>
            <a:r>
              <a:rPr lang="en-US" smtClean="0"/>
              <a:t>Copyright, D.White 2010</a:t>
            </a:r>
          </a:p>
        </p:txBody>
      </p:sp>
      <p:sp>
        <p:nvSpPr>
          <p:cNvPr id="120834" name="Rectangle 1026"/>
          <p:cNvSpPr>
            <a:spLocks noGrp="1" noChangeArrowheads="1"/>
          </p:cNvSpPr>
          <p:nvPr>
            <p:ph type="title"/>
          </p:nvPr>
        </p:nvSpPr>
        <p:spPr>
          <a:xfrm>
            <a:off x="762000" y="533400"/>
            <a:ext cx="7696200" cy="1143000"/>
          </a:xfrm>
        </p:spPr>
        <p:txBody>
          <a:bodyPr/>
          <a:lstStyle/>
          <a:p>
            <a:pPr eaLnBrk="1" hangingPunct="1"/>
            <a:r>
              <a:rPr lang="en-US" sz="4000" smtClean="0"/>
              <a:t>Spiritual Impact of</a:t>
            </a:r>
            <a:br>
              <a:rPr lang="en-US" sz="4000" smtClean="0"/>
            </a:br>
            <a:r>
              <a:rPr lang="en-US" sz="4000" smtClean="0"/>
              <a:t>Secondary Traumatic Stress</a:t>
            </a:r>
          </a:p>
        </p:txBody>
      </p:sp>
      <p:sp>
        <p:nvSpPr>
          <p:cNvPr id="120835" name="Rectangle 1027"/>
          <p:cNvSpPr>
            <a:spLocks noGrp="1" noChangeArrowheads="1"/>
          </p:cNvSpPr>
          <p:nvPr>
            <p:ph type="body" sz="half" idx="1"/>
          </p:nvPr>
        </p:nvSpPr>
        <p:spPr/>
        <p:txBody>
          <a:bodyPr/>
          <a:lstStyle/>
          <a:p>
            <a:pPr eaLnBrk="1" hangingPunct="1"/>
            <a:r>
              <a:rPr lang="en-US" sz="3200" smtClean="0"/>
              <a:t>Questioning the meaning of life</a:t>
            </a:r>
          </a:p>
          <a:p>
            <a:pPr eaLnBrk="1" hangingPunct="1"/>
            <a:r>
              <a:rPr lang="en-US" sz="3200" smtClean="0"/>
              <a:t>Lack of self-satisfaction</a:t>
            </a:r>
          </a:p>
          <a:p>
            <a:pPr eaLnBrk="1" hangingPunct="1"/>
            <a:r>
              <a:rPr lang="en-US" sz="3200" smtClean="0"/>
              <a:t>Pervasive hopelessness</a:t>
            </a:r>
          </a:p>
        </p:txBody>
      </p:sp>
      <p:sp>
        <p:nvSpPr>
          <p:cNvPr id="120836" name="Rectangle 1028"/>
          <p:cNvSpPr>
            <a:spLocks noGrp="1" noChangeArrowheads="1"/>
          </p:cNvSpPr>
          <p:nvPr>
            <p:ph type="body" sz="half" idx="2"/>
          </p:nvPr>
        </p:nvSpPr>
        <p:spPr>
          <a:xfrm>
            <a:off x="4648200" y="2133600"/>
            <a:ext cx="3962400" cy="4114800"/>
          </a:xfrm>
        </p:spPr>
        <p:txBody>
          <a:bodyPr/>
          <a:lstStyle/>
          <a:p>
            <a:pPr eaLnBrk="1" hangingPunct="1"/>
            <a:r>
              <a:rPr lang="en-US" sz="3200" smtClean="0"/>
              <a:t>Loss of purpose</a:t>
            </a:r>
          </a:p>
          <a:p>
            <a:pPr eaLnBrk="1" hangingPunct="1"/>
            <a:r>
              <a:rPr lang="en-US" sz="3200" smtClean="0"/>
              <a:t>Ennui</a:t>
            </a:r>
          </a:p>
          <a:p>
            <a:pPr eaLnBrk="1" hangingPunct="1"/>
            <a:r>
              <a:rPr lang="en-US" sz="3200" smtClean="0"/>
              <a:t>Anger at God</a:t>
            </a:r>
          </a:p>
          <a:p>
            <a:pPr eaLnBrk="1" hangingPunct="1"/>
            <a:r>
              <a:rPr lang="en-US" sz="3200" smtClean="0"/>
              <a:t>Questioning of prior religious beliefs</a:t>
            </a:r>
          </a:p>
          <a:p>
            <a:pPr eaLnBrk="1" hangingPunct="1">
              <a:buFontTx/>
              <a:buNone/>
            </a:pPr>
            <a:endParaRPr lang="en-US" sz="32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Footer Placeholder 5"/>
          <p:cNvSpPr>
            <a:spLocks noGrp="1"/>
          </p:cNvSpPr>
          <p:nvPr>
            <p:ph type="ftr" sz="quarter" idx="11"/>
          </p:nvPr>
        </p:nvSpPr>
        <p:spPr>
          <a:noFill/>
        </p:spPr>
        <p:txBody>
          <a:bodyPr/>
          <a:lstStyle/>
          <a:p>
            <a:r>
              <a:rPr lang="en-US" smtClean="0"/>
              <a:t>Copyright, D.White 2010</a:t>
            </a:r>
          </a:p>
        </p:txBody>
      </p:sp>
      <p:sp>
        <p:nvSpPr>
          <p:cNvPr id="121858" name="Rectangle 2"/>
          <p:cNvSpPr>
            <a:spLocks noGrp="1" noChangeArrowheads="1"/>
          </p:cNvSpPr>
          <p:nvPr>
            <p:ph type="title"/>
          </p:nvPr>
        </p:nvSpPr>
        <p:spPr>
          <a:xfrm>
            <a:off x="762000" y="533400"/>
            <a:ext cx="7696200" cy="1143000"/>
          </a:xfrm>
        </p:spPr>
        <p:txBody>
          <a:bodyPr/>
          <a:lstStyle/>
          <a:p>
            <a:pPr eaLnBrk="1" hangingPunct="1"/>
            <a:r>
              <a:rPr lang="en-US" sz="4000" smtClean="0"/>
              <a:t>Interpersonal Impact of</a:t>
            </a:r>
            <a:br>
              <a:rPr lang="en-US" sz="4000" smtClean="0"/>
            </a:br>
            <a:r>
              <a:rPr lang="en-US" sz="4000" smtClean="0"/>
              <a:t>Secondary Traumatic Stress</a:t>
            </a:r>
          </a:p>
        </p:txBody>
      </p:sp>
      <p:sp>
        <p:nvSpPr>
          <p:cNvPr id="121859" name="Rectangle 3"/>
          <p:cNvSpPr>
            <a:spLocks noGrp="1" noChangeArrowheads="1"/>
          </p:cNvSpPr>
          <p:nvPr>
            <p:ph type="body" sz="half" idx="1"/>
          </p:nvPr>
        </p:nvSpPr>
        <p:spPr/>
        <p:txBody>
          <a:bodyPr/>
          <a:lstStyle/>
          <a:p>
            <a:pPr eaLnBrk="1" hangingPunct="1">
              <a:lnSpc>
                <a:spcPct val="90000"/>
              </a:lnSpc>
            </a:pPr>
            <a:r>
              <a:rPr lang="en-US" sz="3200" smtClean="0"/>
              <a:t>Withdrawn</a:t>
            </a:r>
          </a:p>
          <a:p>
            <a:pPr eaLnBrk="1" hangingPunct="1">
              <a:lnSpc>
                <a:spcPct val="90000"/>
              </a:lnSpc>
            </a:pPr>
            <a:r>
              <a:rPr lang="en-US" sz="3200" smtClean="0"/>
              <a:t>Decreased interest in intimacy or sex</a:t>
            </a:r>
          </a:p>
          <a:p>
            <a:pPr eaLnBrk="1" hangingPunct="1">
              <a:lnSpc>
                <a:spcPct val="90000"/>
              </a:lnSpc>
            </a:pPr>
            <a:r>
              <a:rPr lang="en-US" sz="3200" smtClean="0"/>
              <a:t>Mistrust</a:t>
            </a:r>
          </a:p>
          <a:p>
            <a:pPr eaLnBrk="1" hangingPunct="1">
              <a:lnSpc>
                <a:spcPct val="90000"/>
              </a:lnSpc>
            </a:pPr>
            <a:r>
              <a:rPr lang="en-US" sz="3200" smtClean="0"/>
              <a:t>Impact on parenting (protectiveness, concern about aggression)</a:t>
            </a:r>
          </a:p>
          <a:p>
            <a:pPr eaLnBrk="1" hangingPunct="1">
              <a:lnSpc>
                <a:spcPct val="90000"/>
              </a:lnSpc>
            </a:pPr>
            <a:endParaRPr lang="en-US" sz="3200" smtClean="0"/>
          </a:p>
        </p:txBody>
      </p:sp>
      <p:sp>
        <p:nvSpPr>
          <p:cNvPr id="121860" name="Rectangle 4"/>
          <p:cNvSpPr>
            <a:spLocks noGrp="1" noChangeArrowheads="1"/>
          </p:cNvSpPr>
          <p:nvPr>
            <p:ph type="body" sz="half" idx="2"/>
          </p:nvPr>
        </p:nvSpPr>
        <p:spPr>
          <a:xfrm>
            <a:off x="4648200" y="2133600"/>
            <a:ext cx="3962400" cy="4114800"/>
          </a:xfrm>
        </p:spPr>
        <p:txBody>
          <a:bodyPr/>
          <a:lstStyle/>
          <a:p>
            <a:pPr eaLnBrk="1" hangingPunct="1">
              <a:lnSpc>
                <a:spcPct val="90000"/>
              </a:lnSpc>
            </a:pPr>
            <a:r>
              <a:rPr lang="en-US" sz="3200" smtClean="0"/>
              <a:t>Projection of anger or blame</a:t>
            </a:r>
          </a:p>
          <a:p>
            <a:pPr eaLnBrk="1" hangingPunct="1">
              <a:lnSpc>
                <a:spcPct val="90000"/>
              </a:lnSpc>
            </a:pPr>
            <a:r>
              <a:rPr lang="en-US" sz="3200" smtClean="0"/>
              <a:t>Intolerance</a:t>
            </a:r>
          </a:p>
          <a:p>
            <a:pPr eaLnBrk="1" hangingPunct="1">
              <a:lnSpc>
                <a:spcPct val="90000"/>
              </a:lnSpc>
            </a:pPr>
            <a:r>
              <a:rPr lang="en-US" sz="3200" smtClean="0"/>
              <a:t>Loneliness</a:t>
            </a:r>
          </a:p>
          <a:p>
            <a:pPr eaLnBrk="1" hangingPunct="1">
              <a:lnSpc>
                <a:spcPct val="90000"/>
              </a:lnSpc>
            </a:pPr>
            <a:r>
              <a:rPr lang="en-US" sz="3200" smtClean="0"/>
              <a:t>Isolation from friends</a:t>
            </a:r>
          </a:p>
          <a:p>
            <a:pPr eaLnBrk="1" hangingPunct="1">
              <a:lnSpc>
                <a:spcPct val="90000"/>
              </a:lnSpc>
              <a:buFontTx/>
              <a:buNone/>
            </a:pPr>
            <a:endParaRPr lang="en-US" sz="32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Footer Placeholder 5"/>
          <p:cNvSpPr>
            <a:spLocks noGrp="1"/>
          </p:cNvSpPr>
          <p:nvPr>
            <p:ph type="ftr" sz="quarter" idx="11"/>
          </p:nvPr>
        </p:nvSpPr>
        <p:spPr>
          <a:noFill/>
        </p:spPr>
        <p:txBody>
          <a:bodyPr/>
          <a:lstStyle/>
          <a:p>
            <a:r>
              <a:rPr lang="en-US" smtClean="0"/>
              <a:t>Copyright, D.White 2010</a:t>
            </a:r>
          </a:p>
        </p:txBody>
      </p:sp>
      <p:sp>
        <p:nvSpPr>
          <p:cNvPr id="122882" name="Rectangle 2"/>
          <p:cNvSpPr>
            <a:spLocks noGrp="1" noChangeArrowheads="1"/>
          </p:cNvSpPr>
          <p:nvPr>
            <p:ph type="title"/>
          </p:nvPr>
        </p:nvSpPr>
        <p:spPr>
          <a:xfrm>
            <a:off x="762000" y="533400"/>
            <a:ext cx="7696200" cy="1143000"/>
          </a:xfrm>
        </p:spPr>
        <p:txBody>
          <a:bodyPr/>
          <a:lstStyle/>
          <a:p>
            <a:pPr eaLnBrk="1" hangingPunct="1"/>
            <a:r>
              <a:rPr lang="en-US" sz="4000" smtClean="0"/>
              <a:t>Physical Impact of</a:t>
            </a:r>
            <a:br>
              <a:rPr lang="en-US" sz="4000" smtClean="0"/>
            </a:br>
            <a:r>
              <a:rPr lang="en-US" sz="4000" smtClean="0"/>
              <a:t>Secondary Traumatic Stress</a:t>
            </a:r>
          </a:p>
        </p:txBody>
      </p:sp>
      <p:sp>
        <p:nvSpPr>
          <p:cNvPr id="122883" name="Rectangle 3"/>
          <p:cNvSpPr>
            <a:spLocks noGrp="1" noChangeArrowheads="1"/>
          </p:cNvSpPr>
          <p:nvPr>
            <p:ph type="body" sz="half" idx="1"/>
          </p:nvPr>
        </p:nvSpPr>
        <p:spPr/>
        <p:txBody>
          <a:bodyPr/>
          <a:lstStyle/>
          <a:p>
            <a:pPr eaLnBrk="1" hangingPunct="1"/>
            <a:r>
              <a:rPr lang="en-US" sz="3200" smtClean="0"/>
              <a:t>Shock</a:t>
            </a:r>
          </a:p>
          <a:p>
            <a:pPr eaLnBrk="1" hangingPunct="1"/>
            <a:r>
              <a:rPr lang="en-US" sz="3200" smtClean="0"/>
              <a:t>Sweating</a:t>
            </a:r>
          </a:p>
          <a:p>
            <a:pPr eaLnBrk="1" hangingPunct="1"/>
            <a:r>
              <a:rPr lang="en-US" sz="3200" smtClean="0"/>
              <a:t>Rapid heartbeat</a:t>
            </a:r>
          </a:p>
          <a:p>
            <a:pPr eaLnBrk="1" hangingPunct="1"/>
            <a:r>
              <a:rPr lang="en-US" sz="3200" smtClean="0"/>
              <a:t>Breathing difficulties</a:t>
            </a:r>
          </a:p>
          <a:p>
            <a:pPr eaLnBrk="1" hangingPunct="1"/>
            <a:endParaRPr lang="en-US" sz="3200" smtClean="0"/>
          </a:p>
        </p:txBody>
      </p:sp>
      <p:sp>
        <p:nvSpPr>
          <p:cNvPr id="122884" name="Rectangle 4"/>
          <p:cNvSpPr>
            <a:spLocks noGrp="1" noChangeArrowheads="1"/>
          </p:cNvSpPr>
          <p:nvPr>
            <p:ph type="body" sz="half" idx="2"/>
          </p:nvPr>
        </p:nvSpPr>
        <p:spPr>
          <a:xfrm>
            <a:off x="4648200" y="2133600"/>
            <a:ext cx="3962400" cy="4114800"/>
          </a:xfrm>
        </p:spPr>
        <p:txBody>
          <a:bodyPr/>
          <a:lstStyle/>
          <a:p>
            <a:pPr eaLnBrk="1" hangingPunct="1"/>
            <a:r>
              <a:rPr lang="en-US" sz="3200" smtClean="0"/>
              <a:t>Aches and pains</a:t>
            </a:r>
          </a:p>
          <a:p>
            <a:pPr eaLnBrk="1" hangingPunct="1"/>
            <a:r>
              <a:rPr lang="en-US" sz="3200" smtClean="0"/>
              <a:t>Dizziness</a:t>
            </a:r>
          </a:p>
          <a:p>
            <a:pPr eaLnBrk="1" hangingPunct="1"/>
            <a:r>
              <a:rPr lang="en-US" sz="3200" smtClean="0"/>
              <a:t>Impaired immune system  </a:t>
            </a:r>
          </a:p>
          <a:p>
            <a:pPr eaLnBrk="1" hangingPunct="1"/>
            <a:r>
              <a:rPr lang="en-US" sz="3200" smtClean="0"/>
              <a:t>Somatic reactions </a:t>
            </a:r>
          </a:p>
          <a:p>
            <a:pPr eaLnBrk="1" hangingPunct="1"/>
            <a:endParaRPr lang="en-US" sz="3200" smtClean="0"/>
          </a:p>
          <a:p>
            <a:pPr eaLnBrk="1" hangingPunct="1">
              <a:buFontTx/>
              <a:buNone/>
            </a:pPr>
            <a:endParaRPr lang="en-US" sz="32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Footer Placeholder 5"/>
          <p:cNvSpPr>
            <a:spLocks noGrp="1"/>
          </p:cNvSpPr>
          <p:nvPr>
            <p:ph type="ftr" sz="quarter" idx="11"/>
          </p:nvPr>
        </p:nvSpPr>
        <p:spPr>
          <a:noFill/>
        </p:spPr>
        <p:txBody>
          <a:bodyPr/>
          <a:lstStyle/>
          <a:p>
            <a:r>
              <a:rPr lang="en-US" smtClean="0"/>
              <a:t>Copyright, D.White 2010</a:t>
            </a:r>
          </a:p>
        </p:txBody>
      </p:sp>
      <p:sp>
        <p:nvSpPr>
          <p:cNvPr id="123906" name="Rectangle 2"/>
          <p:cNvSpPr>
            <a:spLocks noGrp="1" noChangeArrowheads="1"/>
          </p:cNvSpPr>
          <p:nvPr>
            <p:ph type="title"/>
          </p:nvPr>
        </p:nvSpPr>
        <p:spPr>
          <a:xfrm>
            <a:off x="762000" y="533400"/>
            <a:ext cx="7696200" cy="1143000"/>
          </a:xfrm>
        </p:spPr>
        <p:txBody>
          <a:bodyPr/>
          <a:lstStyle/>
          <a:p>
            <a:pPr eaLnBrk="1" hangingPunct="1"/>
            <a:r>
              <a:rPr lang="en-US" sz="4000" smtClean="0"/>
              <a:t>Behavioral Impact of</a:t>
            </a:r>
            <a:br>
              <a:rPr lang="en-US" sz="4000" smtClean="0"/>
            </a:br>
            <a:r>
              <a:rPr lang="en-US" sz="4000" smtClean="0"/>
              <a:t>Secondary Traumatic Stress</a:t>
            </a:r>
          </a:p>
        </p:txBody>
      </p:sp>
      <p:sp>
        <p:nvSpPr>
          <p:cNvPr id="123907" name="Rectangle 3"/>
          <p:cNvSpPr>
            <a:spLocks noGrp="1" noChangeArrowheads="1"/>
          </p:cNvSpPr>
          <p:nvPr>
            <p:ph type="body" sz="half" idx="1"/>
          </p:nvPr>
        </p:nvSpPr>
        <p:spPr/>
        <p:txBody>
          <a:bodyPr/>
          <a:lstStyle/>
          <a:p>
            <a:pPr eaLnBrk="1" hangingPunct="1"/>
            <a:r>
              <a:rPr lang="en-US" sz="2400" smtClean="0"/>
              <a:t>Clingy</a:t>
            </a:r>
          </a:p>
          <a:p>
            <a:pPr eaLnBrk="1" hangingPunct="1"/>
            <a:r>
              <a:rPr lang="en-US" sz="2400" smtClean="0"/>
              <a:t>Impatient</a:t>
            </a:r>
          </a:p>
          <a:p>
            <a:pPr eaLnBrk="1" hangingPunct="1"/>
            <a:r>
              <a:rPr lang="en-US" sz="2400" smtClean="0"/>
              <a:t>Irritable</a:t>
            </a:r>
          </a:p>
          <a:p>
            <a:pPr eaLnBrk="1" hangingPunct="1"/>
            <a:r>
              <a:rPr lang="en-US" sz="2400" smtClean="0"/>
              <a:t>Withdrawn</a:t>
            </a:r>
          </a:p>
          <a:p>
            <a:pPr eaLnBrk="1" hangingPunct="1"/>
            <a:r>
              <a:rPr lang="en-US" sz="2400" smtClean="0"/>
              <a:t>Moody</a:t>
            </a:r>
          </a:p>
          <a:p>
            <a:pPr eaLnBrk="1" hangingPunct="1"/>
            <a:r>
              <a:rPr lang="en-US" sz="2400" smtClean="0"/>
              <a:t>Regression</a:t>
            </a:r>
          </a:p>
          <a:p>
            <a:pPr eaLnBrk="1" hangingPunct="1"/>
            <a:r>
              <a:rPr lang="en-US" sz="2400" smtClean="0"/>
              <a:t>Sleep disturbances</a:t>
            </a:r>
          </a:p>
          <a:p>
            <a:pPr eaLnBrk="1" hangingPunct="1"/>
            <a:r>
              <a:rPr lang="en-US" sz="2400" smtClean="0"/>
              <a:t>Appetite changes</a:t>
            </a:r>
          </a:p>
          <a:p>
            <a:pPr eaLnBrk="1" hangingPunct="1"/>
            <a:r>
              <a:rPr lang="en-US" sz="2400" smtClean="0"/>
              <a:t>Nightmares</a:t>
            </a:r>
          </a:p>
        </p:txBody>
      </p:sp>
      <p:sp>
        <p:nvSpPr>
          <p:cNvPr id="123908" name="Rectangle 4"/>
          <p:cNvSpPr>
            <a:spLocks noGrp="1" noChangeArrowheads="1"/>
          </p:cNvSpPr>
          <p:nvPr>
            <p:ph type="body" sz="half" idx="2"/>
          </p:nvPr>
        </p:nvSpPr>
        <p:spPr>
          <a:xfrm>
            <a:off x="4648200" y="2133600"/>
            <a:ext cx="3962400" cy="4114800"/>
          </a:xfrm>
        </p:spPr>
        <p:txBody>
          <a:bodyPr/>
          <a:lstStyle/>
          <a:p>
            <a:pPr eaLnBrk="1" hangingPunct="1">
              <a:lnSpc>
                <a:spcPct val="90000"/>
              </a:lnSpc>
            </a:pPr>
            <a:r>
              <a:rPr lang="en-US" smtClean="0"/>
              <a:t>Hypervigilance</a:t>
            </a:r>
          </a:p>
          <a:p>
            <a:pPr eaLnBrk="1" hangingPunct="1">
              <a:lnSpc>
                <a:spcPct val="90000"/>
              </a:lnSpc>
            </a:pPr>
            <a:r>
              <a:rPr lang="en-US" smtClean="0"/>
              <a:t>Elevated startle response</a:t>
            </a:r>
          </a:p>
          <a:p>
            <a:pPr eaLnBrk="1" hangingPunct="1">
              <a:lnSpc>
                <a:spcPct val="90000"/>
              </a:lnSpc>
            </a:pPr>
            <a:r>
              <a:rPr lang="en-US" smtClean="0"/>
              <a:t>Use of negative coping (smoking, alcohol or other substance misuse)</a:t>
            </a:r>
          </a:p>
          <a:p>
            <a:pPr eaLnBrk="1" hangingPunct="1">
              <a:lnSpc>
                <a:spcPct val="90000"/>
              </a:lnSpc>
            </a:pPr>
            <a:r>
              <a:rPr lang="en-US" smtClean="0"/>
              <a:t>Accident proneness</a:t>
            </a:r>
          </a:p>
          <a:p>
            <a:pPr eaLnBrk="1" hangingPunct="1">
              <a:lnSpc>
                <a:spcPct val="90000"/>
              </a:lnSpc>
            </a:pPr>
            <a:r>
              <a:rPr lang="en-US" smtClean="0"/>
              <a:t>Losing things</a:t>
            </a:r>
          </a:p>
          <a:p>
            <a:pPr eaLnBrk="1" hangingPunct="1">
              <a:lnSpc>
                <a:spcPct val="90000"/>
              </a:lnSpc>
            </a:pPr>
            <a:r>
              <a:rPr lang="en-US" smtClean="0"/>
              <a:t>Self-harm behaviors</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noFill/>
        </p:spPr>
        <p:txBody>
          <a:bodyPr/>
          <a:lstStyle/>
          <a:p>
            <a:r>
              <a:rPr lang="en-US" smtClean="0"/>
              <a:t>Copyright, D.White 2010</a:t>
            </a:r>
          </a:p>
        </p:txBody>
      </p:sp>
      <p:sp>
        <p:nvSpPr>
          <p:cNvPr id="20482" name="Rectangle 2"/>
          <p:cNvSpPr>
            <a:spLocks noGrp="1" noChangeArrowheads="1"/>
          </p:cNvSpPr>
          <p:nvPr>
            <p:ph type="title"/>
          </p:nvPr>
        </p:nvSpPr>
        <p:spPr/>
        <p:txBody>
          <a:bodyPr/>
          <a:lstStyle/>
          <a:p>
            <a:pPr eaLnBrk="1" hangingPunct="1"/>
            <a:r>
              <a:rPr lang="en-US" smtClean="0"/>
              <a:t>Overview</a:t>
            </a:r>
          </a:p>
        </p:txBody>
      </p:sp>
      <p:sp>
        <p:nvSpPr>
          <p:cNvPr id="20483" name="Rectangle 3"/>
          <p:cNvSpPr>
            <a:spLocks noGrp="1" noChangeArrowheads="1"/>
          </p:cNvSpPr>
          <p:nvPr>
            <p:ph type="body" idx="1"/>
          </p:nvPr>
        </p:nvSpPr>
        <p:spPr>
          <a:xfrm>
            <a:off x="609600" y="1828800"/>
            <a:ext cx="7772400" cy="3962400"/>
          </a:xfrm>
        </p:spPr>
        <p:txBody>
          <a:bodyPr/>
          <a:lstStyle/>
          <a:p>
            <a:pPr algn="ctr" eaLnBrk="1" hangingPunct="1">
              <a:lnSpc>
                <a:spcPct val="90000"/>
              </a:lnSpc>
              <a:buFontTx/>
              <a:buNone/>
            </a:pPr>
            <a:r>
              <a:rPr lang="en-US" sz="2800" smtClean="0"/>
              <a:t>   The purpose of this workshop is to present the profile of a Health Care Professional suffering from Compassion Fatigue.  The interactive seminar will identify common stressors that impact performance of professionals working in Health Care.  The learner will be given methodologies to identify patterns of Compassion Fatigue and strategies to promote Wellness, Recovery and a renewed sense of identity as a caring professional.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Footer Placeholder 4"/>
          <p:cNvSpPr>
            <a:spLocks noGrp="1"/>
          </p:cNvSpPr>
          <p:nvPr>
            <p:ph type="ftr" sz="quarter" idx="11"/>
          </p:nvPr>
        </p:nvSpPr>
        <p:spPr>
          <a:noFill/>
        </p:spPr>
        <p:txBody>
          <a:bodyPr/>
          <a:lstStyle/>
          <a:p>
            <a:r>
              <a:rPr lang="en-US" smtClean="0"/>
              <a:t>Copyright, D.White 2010</a:t>
            </a:r>
          </a:p>
        </p:txBody>
      </p:sp>
      <p:sp>
        <p:nvSpPr>
          <p:cNvPr id="124930" name="Rectangle 2"/>
          <p:cNvSpPr>
            <a:spLocks noGrp="1" noChangeArrowheads="1"/>
          </p:cNvSpPr>
          <p:nvPr>
            <p:ph type="title"/>
          </p:nvPr>
        </p:nvSpPr>
        <p:spPr/>
        <p:txBody>
          <a:bodyPr/>
          <a:lstStyle/>
          <a:p>
            <a:pPr eaLnBrk="1" hangingPunct="1"/>
            <a:r>
              <a:rPr lang="en-US" smtClean="0"/>
              <a:t>Crimean War…</a:t>
            </a:r>
          </a:p>
        </p:txBody>
      </p:sp>
      <p:sp>
        <p:nvSpPr>
          <p:cNvPr id="124931" name="Rectangle 3"/>
          <p:cNvSpPr>
            <a:spLocks noGrp="1" noChangeArrowheads="1"/>
          </p:cNvSpPr>
          <p:nvPr>
            <p:ph type="body" idx="1"/>
          </p:nvPr>
        </p:nvSpPr>
        <p:spPr>
          <a:xfrm>
            <a:off x="762000" y="2743200"/>
            <a:ext cx="7772400" cy="2590800"/>
          </a:xfrm>
        </p:spPr>
        <p:txBody>
          <a:bodyPr/>
          <a:lstStyle/>
          <a:p>
            <a:pPr algn="ctr" eaLnBrk="1" hangingPunct="1">
              <a:buFontTx/>
              <a:buNone/>
            </a:pPr>
            <a:r>
              <a:rPr lang="en-US" i="1" smtClean="0"/>
              <a:t>“Their moans would pierce the heart”</a:t>
            </a:r>
          </a:p>
          <a:p>
            <a:pPr algn="ctr" eaLnBrk="1" hangingPunct="1">
              <a:buFontTx/>
              <a:buNone/>
            </a:pPr>
            <a:endParaRPr lang="en-US" i="1" smtClean="0"/>
          </a:p>
          <a:p>
            <a:pPr algn="ctr" eaLnBrk="1" hangingPunct="1">
              <a:buFontTx/>
              <a:buNone/>
            </a:pPr>
            <a:r>
              <a:rPr lang="en-US" i="1" smtClean="0"/>
              <a:t>                                         -</a:t>
            </a:r>
            <a:r>
              <a:rPr lang="en-US" sz="2800" i="1" smtClean="0"/>
              <a:t>Irish Nurse </a:t>
            </a:r>
          </a:p>
          <a:p>
            <a:pPr algn="ctr" eaLnBrk="1" hangingPunct="1">
              <a:buFontTx/>
              <a:buNone/>
            </a:pPr>
            <a:r>
              <a:rPr lang="en-US" sz="2800" i="1" smtClean="0"/>
              <a:t>                                      1864</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Footer Placeholder 4"/>
          <p:cNvSpPr>
            <a:spLocks noGrp="1"/>
          </p:cNvSpPr>
          <p:nvPr>
            <p:ph type="ftr" sz="quarter" idx="11"/>
          </p:nvPr>
        </p:nvSpPr>
        <p:spPr>
          <a:noFill/>
        </p:spPr>
        <p:txBody>
          <a:bodyPr/>
          <a:lstStyle/>
          <a:p>
            <a:r>
              <a:rPr lang="en-US" smtClean="0"/>
              <a:t>Copyright, D.White 2010</a:t>
            </a:r>
          </a:p>
        </p:txBody>
      </p:sp>
      <p:sp>
        <p:nvSpPr>
          <p:cNvPr id="125954" name="Rectangle 2"/>
          <p:cNvSpPr>
            <a:spLocks noGrp="1" noChangeArrowheads="1"/>
          </p:cNvSpPr>
          <p:nvPr>
            <p:ph type="title"/>
          </p:nvPr>
        </p:nvSpPr>
        <p:spPr/>
        <p:txBody>
          <a:bodyPr/>
          <a:lstStyle/>
          <a:p>
            <a:pPr eaLnBrk="1" hangingPunct="1"/>
            <a:r>
              <a:rPr lang="en-US" smtClean="0"/>
              <a:t>PTSD Experiences</a:t>
            </a:r>
          </a:p>
        </p:txBody>
      </p:sp>
      <p:sp>
        <p:nvSpPr>
          <p:cNvPr id="125955" name="Rectangle 3"/>
          <p:cNvSpPr>
            <a:spLocks noGrp="1" noChangeArrowheads="1"/>
          </p:cNvSpPr>
          <p:nvPr>
            <p:ph type="body" idx="1"/>
          </p:nvPr>
        </p:nvSpPr>
        <p:spPr>
          <a:xfrm>
            <a:off x="685800" y="2133600"/>
            <a:ext cx="8077200" cy="4038600"/>
          </a:xfrm>
        </p:spPr>
        <p:txBody>
          <a:bodyPr/>
          <a:lstStyle/>
          <a:p>
            <a:pPr marL="0" indent="0" eaLnBrk="1" hangingPunct="1">
              <a:lnSpc>
                <a:spcPct val="80000"/>
              </a:lnSpc>
              <a:buFontTx/>
              <a:buNone/>
            </a:pPr>
            <a:r>
              <a:rPr lang="en-US" sz="2800" smtClean="0"/>
              <a:t>What Constitutes a Sufficiently Traumatic Experience: </a:t>
            </a:r>
          </a:p>
          <a:p>
            <a:pPr marL="0" indent="0" eaLnBrk="1" hangingPunct="1">
              <a:lnSpc>
                <a:spcPct val="80000"/>
              </a:lnSpc>
              <a:buFontTx/>
              <a:buNone/>
            </a:pPr>
            <a:endParaRPr lang="en-US" sz="1200" smtClean="0"/>
          </a:p>
          <a:p>
            <a:pPr marL="0" indent="0" eaLnBrk="1" hangingPunct="1">
              <a:lnSpc>
                <a:spcPct val="80000"/>
              </a:lnSpc>
              <a:buFontTx/>
              <a:buNone/>
            </a:pPr>
            <a:r>
              <a:rPr lang="en-US" sz="2800" smtClean="0"/>
              <a:t>The person has experiences an event outside the range of usual human experience that would be markedly distressing to almost anyone: a serious threat to his or her life or physical  integrity; serious threat or harm to their children, spouse or other close relatives, or friends; sudden destruction of his home or community: or seeing another person seriously injured or killed in an accident or by physical violence.                                          </a:t>
            </a:r>
          </a:p>
          <a:p>
            <a:pPr marL="0" indent="0" eaLnBrk="1" hangingPunct="1">
              <a:lnSpc>
                <a:spcPct val="80000"/>
              </a:lnSpc>
              <a:buFontTx/>
              <a:buNone/>
            </a:pPr>
            <a:r>
              <a:rPr lang="en-US" sz="2800" smtClean="0"/>
              <a:t>						</a:t>
            </a:r>
            <a:r>
              <a:rPr lang="en-US" sz="2000" smtClean="0"/>
              <a:t>(APA, 1994)</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Footer Placeholder 4"/>
          <p:cNvSpPr>
            <a:spLocks noGrp="1"/>
          </p:cNvSpPr>
          <p:nvPr>
            <p:ph type="ftr" sz="quarter" idx="11"/>
          </p:nvPr>
        </p:nvSpPr>
        <p:spPr>
          <a:noFill/>
        </p:spPr>
        <p:txBody>
          <a:bodyPr/>
          <a:lstStyle/>
          <a:p>
            <a:r>
              <a:rPr lang="en-US" smtClean="0"/>
              <a:t>Copyright, D.White 2010</a:t>
            </a:r>
          </a:p>
        </p:txBody>
      </p:sp>
      <p:sp>
        <p:nvSpPr>
          <p:cNvPr id="126978" name="Rectangle 2"/>
          <p:cNvSpPr>
            <a:spLocks noGrp="1" noChangeArrowheads="1"/>
          </p:cNvSpPr>
          <p:nvPr>
            <p:ph type="title"/>
          </p:nvPr>
        </p:nvSpPr>
        <p:spPr>
          <a:xfrm>
            <a:off x="0" y="381000"/>
            <a:ext cx="7772400" cy="1143000"/>
          </a:xfrm>
        </p:spPr>
        <p:txBody>
          <a:bodyPr/>
          <a:lstStyle/>
          <a:p>
            <a:pPr eaLnBrk="1" hangingPunct="1"/>
            <a:r>
              <a:rPr lang="en-US" smtClean="0"/>
              <a:t>Secondary Traumatic Stress</a:t>
            </a:r>
          </a:p>
        </p:txBody>
      </p:sp>
      <p:sp>
        <p:nvSpPr>
          <p:cNvPr id="126979" name="Rectangle 3"/>
          <p:cNvSpPr>
            <a:spLocks noGrp="1" noChangeArrowheads="1"/>
          </p:cNvSpPr>
          <p:nvPr>
            <p:ph type="body" idx="1"/>
          </p:nvPr>
        </p:nvSpPr>
        <p:spPr/>
        <p:txBody>
          <a:bodyPr/>
          <a:lstStyle/>
          <a:p>
            <a:pPr eaLnBrk="1" hangingPunct="1"/>
            <a:r>
              <a:rPr lang="en-US" smtClean="0"/>
              <a:t>STS is the natural consequent behaviors and emotions resulting from knowing about a traumatizing event experienced by another human being.  It is the stress resulting from helping or wanting to help a traumatized or </a:t>
            </a:r>
            <a:r>
              <a:rPr lang="en-US" i="1" smtClean="0"/>
              <a:t>suffering</a:t>
            </a:r>
            <a:r>
              <a:rPr lang="en-US" smtClean="0"/>
              <a:t> person.</a:t>
            </a:r>
          </a:p>
          <a:p>
            <a:pPr eaLnBrk="1" hangingPunct="1">
              <a:buFontTx/>
              <a:buNone/>
            </a:pPr>
            <a:endParaRPr lang="en-US" sz="1200" smtClean="0"/>
          </a:p>
          <a:p>
            <a:pPr algn="r" eaLnBrk="1" hangingPunct="1">
              <a:buFontTx/>
              <a:buNone/>
            </a:pPr>
            <a:r>
              <a:rPr lang="en-US" sz="2000" smtClean="0"/>
              <a:t>                                              (Figley, 1993a)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Footer Placeholder 4"/>
          <p:cNvSpPr>
            <a:spLocks noGrp="1"/>
          </p:cNvSpPr>
          <p:nvPr>
            <p:ph type="ftr" sz="quarter" idx="11"/>
          </p:nvPr>
        </p:nvSpPr>
        <p:spPr>
          <a:noFill/>
        </p:spPr>
        <p:txBody>
          <a:bodyPr/>
          <a:lstStyle/>
          <a:p>
            <a:r>
              <a:rPr lang="en-US" smtClean="0"/>
              <a:t>Copyright, D.White 2010</a:t>
            </a:r>
          </a:p>
        </p:txBody>
      </p:sp>
      <p:sp>
        <p:nvSpPr>
          <p:cNvPr id="128002" name="Rectangle 2"/>
          <p:cNvSpPr>
            <a:spLocks noGrp="1" noChangeArrowheads="1"/>
          </p:cNvSpPr>
          <p:nvPr>
            <p:ph type="title"/>
          </p:nvPr>
        </p:nvSpPr>
        <p:spPr/>
        <p:txBody>
          <a:bodyPr/>
          <a:lstStyle/>
          <a:p>
            <a:pPr eaLnBrk="1" hangingPunct="1"/>
            <a:r>
              <a:rPr lang="en-US" smtClean="0"/>
              <a:t>Vicarious Traumatization…</a:t>
            </a:r>
          </a:p>
        </p:txBody>
      </p:sp>
      <p:sp>
        <p:nvSpPr>
          <p:cNvPr id="128003" name="Rectangle 3"/>
          <p:cNvSpPr>
            <a:spLocks noGrp="1" noChangeArrowheads="1"/>
          </p:cNvSpPr>
          <p:nvPr>
            <p:ph type="body" idx="1"/>
          </p:nvPr>
        </p:nvSpPr>
        <p:spPr>
          <a:xfrm>
            <a:off x="685800" y="2057400"/>
            <a:ext cx="7772400" cy="4267200"/>
          </a:xfrm>
        </p:spPr>
        <p:txBody>
          <a:bodyPr/>
          <a:lstStyle/>
          <a:p>
            <a:pPr marL="0" indent="0" eaLnBrk="1" hangingPunct="1"/>
            <a:r>
              <a:rPr lang="en-US" u="sng" smtClean="0"/>
              <a:t>Vicarious traumatization</a:t>
            </a:r>
            <a:r>
              <a:rPr lang="en-US" smtClean="0"/>
              <a:t> refers to a    </a:t>
            </a:r>
          </a:p>
          <a:p>
            <a:pPr marL="0" indent="0" eaLnBrk="1" hangingPunct="1">
              <a:buFontTx/>
              <a:buNone/>
            </a:pPr>
            <a:r>
              <a:rPr lang="en-US" smtClean="0"/>
              <a:t>  transformation in the person’s inner </a:t>
            </a:r>
          </a:p>
          <a:p>
            <a:pPr marL="0" indent="0" eaLnBrk="1" hangingPunct="1">
              <a:buFontTx/>
              <a:buNone/>
            </a:pPr>
            <a:r>
              <a:rPr lang="en-US" smtClean="0"/>
              <a:t>  experience resulting from empathic          </a:t>
            </a:r>
          </a:p>
          <a:p>
            <a:pPr marL="0" indent="0" eaLnBrk="1" hangingPunct="1">
              <a:buFontTx/>
              <a:buNone/>
            </a:pPr>
            <a:r>
              <a:rPr lang="en-US" smtClean="0"/>
              <a:t>  engagement with trauma material.</a:t>
            </a:r>
          </a:p>
          <a:p>
            <a:pPr marL="0" indent="0" eaLnBrk="1" hangingPunct="1"/>
            <a:r>
              <a:rPr lang="en-US" smtClean="0"/>
              <a:t> </a:t>
            </a:r>
            <a:r>
              <a:rPr lang="en-US" u="sng" smtClean="0"/>
              <a:t>Graphic accounts of abuse &amp; pain</a:t>
            </a:r>
          </a:p>
          <a:p>
            <a:pPr marL="0" indent="0" eaLnBrk="1" hangingPunct="1"/>
            <a:r>
              <a:rPr lang="en-US" u="sng" smtClean="0"/>
              <a:t> Effects are cumulative &amp; permanent </a:t>
            </a:r>
          </a:p>
          <a:p>
            <a:pPr marL="0" indent="0" algn="r" eaLnBrk="1" hangingPunct="1">
              <a:buFontTx/>
              <a:buNone/>
            </a:pPr>
            <a:r>
              <a:rPr lang="en-US" smtClean="0"/>
              <a:t>                            </a:t>
            </a:r>
            <a:r>
              <a:rPr lang="en-US" sz="2000" i="1" smtClean="0"/>
              <a:t>McCann &amp; Pearlman, 1998</a:t>
            </a:r>
            <a:r>
              <a:rPr lang="en-US"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Footer Placeholder 4"/>
          <p:cNvSpPr>
            <a:spLocks noGrp="1"/>
          </p:cNvSpPr>
          <p:nvPr>
            <p:ph type="ftr" sz="quarter" idx="11"/>
          </p:nvPr>
        </p:nvSpPr>
        <p:spPr>
          <a:noFill/>
        </p:spPr>
        <p:txBody>
          <a:bodyPr/>
          <a:lstStyle/>
          <a:p>
            <a:r>
              <a:rPr lang="en-US" smtClean="0"/>
              <a:t>Copyright, D.White 2010</a:t>
            </a:r>
          </a:p>
        </p:txBody>
      </p:sp>
      <p:sp>
        <p:nvSpPr>
          <p:cNvPr id="129026" name="Rectangle 1026"/>
          <p:cNvSpPr>
            <a:spLocks noGrp="1" noChangeArrowheads="1"/>
          </p:cNvSpPr>
          <p:nvPr>
            <p:ph type="title"/>
          </p:nvPr>
        </p:nvSpPr>
        <p:spPr/>
        <p:txBody>
          <a:bodyPr/>
          <a:lstStyle/>
          <a:p>
            <a:pPr eaLnBrk="1" hangingPunct="1"/>
            <a:r>
              <a:rPr lang="en-US" smtClean="0"/>
              <a:t>Vicarious Traumatization…</a:t>
            </a:r>
          </a:p>
        </p:txBody>
      </p:sp>
      <p:sp>
        <p:nvSpPr>
          <p:cNvPr id="129027" name="Rectangle 1027"/>
          <p:cNvSpPr>
            <a:spLocks noGrp="1" noChangeArrowheads="1"/>
          </p:cNvSpPr>
          <p:nvPr>
            <p:ph type="body" idx="1"/>
          </p:nvPr>
        </p:nvSpPr>
        <p:spPr>
          <a:xfrm>
            <a:off x="914400" y="2057400"/>
            <a:ext cx="7772400" cy="4114800"/>
          </a:xfrm>
        </p:spPr>
        <p:txBody>
          <a:bodyPr/>
          <a:lstStyle/>
          <a:p>
            <a:pPr eaLnBrk="1" hangingPunct="1"/>
            <a:r>
              <a:rPr lang="en-US" smtClean="0"/>
              <a:t>Effects may be intrusive and painful</a:t>
            </a:r>
          </a:p>
          <a:p>
            <a:pPr eaLnBrk="1" hangingPunct="1"/>
            <a:r>
              <a:rPr lang="en-US" smtClean="0"/>
              <a:t>Emotional residue may remain after direct exposure</a:t>
            </a:r>
          </a:p>
          <a:p>
            <a:pPr eaLnBrk="1" hangingPunct="1"/>
            <a:r>
              <a:rPr lang="en-US" smtClean="0"/>
              <a:t>Contamination of personal life</a:t>
            </a:r>
          </a:p>
          <a:p>
            <a:pPr eaLnBrk="1" hangingPunct="1"/>
            <a:r>
              <a:rPr lang="en-US" smtClean="0"/>
              <a:t>Disruption of schema or beliefs about the self and the world.</a:t>
            </a:r>
          </a:p>
          <a:p>
            <a:pPr eaLnBrk="1" hangingPunct="1"/>
            <a:r>
              <a:rPr lang="en-US" smtClean="0"/>
              <a:t>Also called </a:t>
            </a:r>
            <a:r>
              <a:rPr lang="en-US" i="1" u="sng" smtClean="0"/>
              <a:t>Transformational World View</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Footer Placeholder 4"/>
          <p:cNvSpPr>
            <a:spLocks noGrp="1"/>
          </p:cNvSpPr>
          <p:nvPr>
            <p:ph type="ftr" sz="quarter" idx="11"/>
          </p:nvPr>
        </p:nvSpPr>
        <p:spPr>
          <a:noFill/>
        </p:spPr>
        <p:txBody>
          <a:bodyPr/>
          <a:lstStyle/>
          <a:p>
            <a:r>
              <a:rPr lang="en-US" smtClean="0"/>
              <a:t>Copyright, D.White 2010</a:t>
            </a:r>
          </a:p>
        </p:txBody>
      </p:sp>
      <p:sp>
        <p:nvSpPr>
          <p:cNvPr id="130050" name="Rectangle 1026"/>
          <p:cNvSpPr>
            <a:spLocks noGrp="1" noChangeArrowheads="1"/>
          </p:cNvSpPr>
          <p:nvPr>
            <p:ph type="title"/>
          </p:nvPr>
        </p:nvSpPr>
        <p:spPr/>
        <p:txBody>
          <a:bodyPr/>
          <a:lstStyle/>
          <a:p>
            <a:pPr eaLnBrk="1" hangingPunct="1"/>
            <a:r>
              <a:rPr lang="en-US" sz="4000" smtClean="0"/>
              <a:t>Posttraumatic Embitterment  Disorder</a:t>
            </a:r>
          </a:p>
        </p:txBody>
      </p:sp>
      <p:sp>
        <p:nvSpPr>
          <p:cNvPr id="130051" name="Rectangle 1027"/>
          <p:cNvSpPr>
            <a:spLocks noGrp="1" noChangeArrowheads="1"/>
          </p:cNvSpPr>
          <p:nvPr>
            <p:ph type="body" idx="1"/>
          </p:nvPr>
        </p:nvSpPr>
        <p:spPr>
          <a:xfrm>
            <a:off x="990600" y="2057400"/>
            <a:ext cx="7772400" cy="4114800"/>
          </a:xfrm>
        </p:spPr>
        <p:txBody>
          <a:bodyPr/>
          <a:lstStyle/>
          <a:p>
            <a:pPr eaLnBrk="1" hangingPunct="1">
              <a:lnSpc>
                <a:spcPct val="80000"/>
              </a:lnSpc>
            </a:pPr>
            <a:r>
              <a:rPr lang="en-US" sz="2800" smtClean="0"/>
              <a:t>A distinct state of mood</a:t>
            </a:r>
          </a:p>
          <a:p>
            <a:pPr eaLnBrk="1" hangingPunct="1">
              <a:lnSpc>
                <a:spcPct val="80000"/>
              </a:lnSpc>
            </a:pPr>
            <a:r>
              <a:rPr lang="en-US" sz="2800" smtClean="0"/>
              <a:t>Differs from depression, hopelessness, and anger… but can share common emotional features or exist in parallel with them</a:t>
            </a:r>
          </a:p>
          <a:p>
            <a:pPr eaLnBrk="1" hangingPunct="1">
              <a:lnSpc>
                <a:spcPct val="80000"/>
              </a:lnSpc>
            </a:pPr>
            <a:r>
              <a:rPr lang="en-US" sz="2800" smtClean="0"/>
              <a:t>In contrast to anger…has additional quality of self-blame and a feeling of injustice</a:t>
            </a:r>
          </a:p>
          <a:p>
            <a:pPr eaLnBrk="1" hangingPunct="1">
              <a:lnSpc>
                <a:spcPct val="80000"/>
              </a:lnSpc>
            </a:pPr>
            <a:r>
              <a:rPr lang="en-US" sz="2800" smtClean="0"/>
              <a:t>A feeling of being let down and is nagging and self-increasing</a:t>
            </a:r>
          </a:p>
          <a:p>
            <a:pPr eaLnBrk="1" hangingPunct="1">
              <a:lnSpc>
                <a:spcPct val="80000"/>
              </a:lnSpc>
            </a:pPr>
            <a:r>
              <a:rPr lang="en-US" sz="2800" smtClean="0"/>
              <a:t>Person may feel vengeful but helpless.</a:t>
            </a:r>
          </a:p>
          <a:p>
            <a:pPr algn="r" eaLnBrk="1" hangingPunct="1">
              <a:lnSpc>
                <a:spcPct val="80000"/>
              </a:lnSpc>
              <a:buFontTx/>
              <a:buNone/>
            </a:pPr>
            <a:r>
              <a:rPr lang="en-US" sz="2800" smtClean="0"/>
              <a:t>                                       </a:t>
            </a:r>
            <a:r>
              <a:rPr lang="en-US" sz="2000" smtClean="0"/>
              <a:t>Linden, Rotter, et al (2007)</a:t>
            </a:r>
            <a:r>
              <a:rPr lang="en-US" sz="280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Footer Placeholder 4"/>
          <p:cNvSpPr>
            <a:spLocks noGrp="1"/>
          </p:cNvSpPr>
          <p:nvPr>
            <p:ph type="ftr" sz="quarter" idx="11"/>
          </p:nvPr>
        </p:nvSpPr>
        <p:spPr>
          <a:noFill/>
        </p:spPr>
        <p:txBody>
          <a:bodyPr/>
          <a:lstStyle/>
          <a:p>
            <a:r>
              <a:rPr lang="en-US" smtClean="0"/>
              <a:t>Copyright, D.White 2010</a:t>
            </a:r>
          </a:p>
        </p:txBody>
      </p:sp>
      <p:sp>
        <p:nvSpPr>
          <p:cNvPr id="131074" name="Rectangle 3"/>
          <p:cNvSpPr>
            <a:spLocks noGrp="1" noChangeArrowheads="1"/>
          </p:cNvSpPr>
          <p:nvPr>
            <p:ph type="body" idx="1"/>
          </p:nvPr>
        </p:nvSpPr>
        <p:spPr>
          <a:xfrm>
            <a:off x="685800" y="2362200"/>
            <a:ext cx="7772400" cy="2971800"/>
          </a:xfrm>
        </p:spPr>
        <p:txBody>
          <a:bodyPr/>
          <a:lstStyle/>
          <a:p>
            <a:pPr algn="ctr" eaLnBrk="1" hangingPunct="1">
              <a:buFontTx/>
              <a:buNone/>
            </a:pPr>
            <a:r>
              <a:rPr lang="en-US" sz="4000" smtClean="0"/>
              <a:t>I am not what </a:t>
            </a:r>
            <a:r>
              <a:rPr lang="en-US" sz="4000" i="1" smtClean="0"/>
              <a:t>happened</a:t>
            </a:r>
            <a:r>
              <a:rPr lang="en-US" sz="4000" smtClean="0"/>
              <a:t> to me.        </a:t>
            </a:r>
          </a:p>
          <a:p>
            <a:pPr algn="ctr" eaLnBrk="1" hangingPunct="1">
              <a:buFontTx/>
              <a:buNone/>
            </a:pPr>
            <a:r>
              <a:rPr lang="en-US" sz="4000" smtClean="0"/>
              <a:t>I am what I </a:t>
            </a:r>
            <a:r>
              <a:rPr lang="en-US" sz="4000" i="1" smtClean="0"/>
              <a:t>choose to become.</a:t>
            </a:r>
          </a:p>
          <a:p>
            <a:pPr eaLnBrk="1" hangingPunct="1">
              <a:buFontTx/>
              <a:buNone/>
            </a:pPr>
            <a:endParaRPr lang="en-US" sz="2000" i="1" smtClean="0"/>
          </a:p>
          <a:p>
            <a:pPr eaLnBrk="1" hangingPunct="1">
              <a:buFontTx/>
              <a:buNone/>
            </a:pPr>
            <a:r>
              <a:rPr lang="en-US" smtClean="0"/>
              <a:t>                                                 Carl Jung</a:t>
            </a:r>
          </a:p>
          <a:p>
            <a:pPr eaLnBrk="1" hangingPunct="1"/>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Footer Placeholder 3"/>
          <p:cNvSpPr>
            <a:spLocks noGrp="1"/>
          </p:cNvSpPr>
          <p:nvPr>
            <p:ph type="ftr" sz="quarter" idx="11"/>
          </p:nvPr>
        </p:nvSpPr>
        <p:spPr>
          <a:noFill/>
        </p:spPr>
        <p:txBody>
          <a:bodyPr/>
          <a:lstStyle/>
          <a:p>
            <a:r>
              <a:rPr lang="en-US" smtClean="0"/>
              <a:t>Copyright, D.White 2010</a:t>
            </a:r>
          </a:p>
        </p:txBody>
      </p:sp>
      <p:sp>
        <p:nvSpPr>
          <p:cNvPr id="132098" name="Rectangle 4"/>
          <p:cNvSpPr>
            <a:spLocks noGrp="1" noChangeArrowheads="1"/>
          </p:cNvSpPr>
          <p:nvPr>
            <p:ph type="title"/>
          </p:nvPr>
        </p:nvSpPr>
        <p:spPr>
          <a:xfrm>
            <a:off x="685800" y="533400"/>
            <a:ext cx="7772400" cy="1143000"/>
          </a:xfrm>
        </p:spPr>
        <p:txBody>
          <a:bodyPr/>
          <a:lstStyle/>
          <a:p>
            <a:pPr algn="ctr" eaLnBrk="1" hangingPunct="1"/>
            <a:r>
              <a:rPr lang="en-US" smtClean="0"/>
              <a:t>Figley’s Model of Compassion            Stress and Fatigue</a:t>
            </a:r>
          </a:p>
        </p:txBody>
      </p:sp>
      <p:grpSp>
        <p:nvGrpSpPr>
          <p:cNvPr id="132099" name="Group 16"/>
          <p:cNvGrpSpPr>
            <a:grpSpLocks/>
          </p:cNvGrpSpPr>
          <p:nvPr/>
        </p:nvGrpSpPr>
        <p:grpSpPr bwMode="auto">
          <a:xfrm>
            <a:off x="1219200" y="2286000"/>
            <a:ext cx="7086600" cy="3314700"/>
            <a:chOff x="540" y="900"/>
            <a:chExt cx="11160" cy="5220"/>
          </a:xfrm>
        </p:grpSpPr>
        <p:sp>
          <p:nvSpPr>
            <p:cNvPr id="132100" name="Text Box 17"/>
            <p:cNvSpPr txBox="1">
              <a:spLocks noChangeArrowheads="1"/>
            </p:cNvSpPr>
            <p:nvPr/>
          </p:nvSpPr>
          <p:spPr bwMode="auto">
            <a:xfrm>
              <a:off x="2880" y="1080"/>
              <a:ext cx="3780" cy="90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Prolonged Exposure</a:t>
              </a:r>
              <a:endParaRPr lang="en-US">
                <a:latin typeface="Times New Roman" pitchFamily="18" charset="0"/>
              </a:endParaRPr>
            </a:p>
          </p:txBody>
        </p:sp>
        <p:sp>
          <p:nvSpPr>
            <p:cNvPr id="132101" name="Text Box 18"/>
            <p:cNvSpPr txBox="1">
              <a:spLocks noChangeArrowheads="1"/>
            </p:cNvSpPr>
            <p:nvPr/>
          </p:nvSpPr>
          <p:spPr bwMode="auto">
            <a:xfrm>
              <a:off x="540" y="2880"/>
              <a:ext cx="37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Secondary </a:t>
              </a:r>
            </a:p>
            <a:p>
              <a:pPr algn="ctr"/>
              <a:r>
                <a:rPr lang="en-US" sz="2000">
                  <a:latin typeface="Times New Roman" pitchFamily="18" charset="0"/>
                </a:rPr>
                <a:t>Traumatic Stress</a:t>
              </a:r>
              <a:endParaRPr lang="en-US">
                <a:latin typeface="Times New Roman" pitchFamily="18" charset="0"/>
              </a:endParaRPr>
            </a:p>
          </p:txBody>
        </p:sp>
        <p:sp>
          <p:nvSpPr>
            <p:cNvPr id="132102" name="Text Box 19"/>
            <p:cNvSpPr txBox="1">
              <a:spLocks noChangeArrowheads="1"/>
            </p:cNvSpPr>
            <p:nvPr/>
          </p:nvSpPr>
          <p:spPr bwMode="auto">
            <a:xfrm>
              <a:off x="2700" y="5040"/>
              <a:ext cx="37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Traumatic Recollections</a:t>
              </a:r>
              <a:endParaRPr lang="en-US">
                <a:latin typeface="Times New Roman" pitchFamily="18" charset="0"/>
              </a:endParaRPr>
            </a:p>
          </p:txBody>
        </p:sp>
        <p:sp>
          <p:nvSpPr>
            <p:cNvPr id="132103" name="Text Box 20"/>
            <p:cNvSpPr txBox="1">
              <a:spLocks noChangeArrowheads="1"/>
            </p:cNvSpPr>
            <p:nvPr/>
          </p:nvSpPr>
          <p:spPr bwMode="auto">
            <a:xfrm>
              <a:off x="6300" y="2880"/>
              <a:ext cx="37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Compassion </a:t>
              </a:r>
            </a:p>
            <a:p>
              <a:pPr algn="ctr"/>
              <a:r>
                <a:rPr lang="en-US" sz="2000">
                  <a:latin typeface="Times New Roman" pitchFamily="18" charset="0"/>
                </a:rPr>
                <a:t>Fatigue</a:t>
              </a:r>
            </a:p>
            <a:p>
              <a:endParaRPr lang="en-US">
                <a:latin typeface="Times New Roman" pitchFamily="18" charset="0"/>
              </a:endParaRPr>
            </a:p>
          </p:txBody>
        </p:sp>
        <p:sp>
          <p:nvSpPr>
            <p:cNvPr id="132104" name="Text Box 21"/>
            <p:cNvSpPr txBox="1">
              <a:spLocks noChangeArrowheads="1"/>
            </p:cNvSpPr>
            <p:nvPr/>
          </p:nvSpPr>
          <p:spPr bwMode="auto">
            <a:xfrm>
              <a:off x="7920" y="900"/>
              <a:ext cx="3780" cy="1080"/>
            </a:xfrm>
            <a:prstGeom prst="rect">
              <a:avLst/>
            </a:prstGeom>
            <a:solidFill>
              <a:srgbClr val="FF9900"/>
            </a:solidFill>
            <a:ln w="9525">
              <a:solidFill>
                <a:srgbClr val="000000"/>
              </a:solidFill>
              <a:miter lim="800000"/>
              <a:headEnd/>
              <a:tailEnd/>
            </a:ln>
          </p:spPr>
          <p:txBody>
            <a:bodyPr/>
            <a:lstStyle/>
            <a:p>
              <a:pPr algn="ctr"/>
              <a:r>
                <a:rPr lang="en-US" sz="2000">
                  <a:latin typeface="Times New Roman" pitchFamily="18" charset="0"/>
                </a:rPr>
                <a:t>Degree of Life Disruption</a:t>
              </a:r>
            </a:p>
            <a:p>
              <a:endParaRPr lang="en-US">
                <a:latin typeface="Times New Roman" pitchFamily="18" charset="0"/>
              </a:endParaRPr>
            </a:p>
          </p:txBody>
        </p:sp>
        <p:sp>
          <p:nvSpPr>
            <p:cNvPr id="132105" name="AutoShape 22"/>
            <p:cNvSpPr>
              <a:spLocks noChangeArrowheads="1"/>
            </p:cNvSpPr>
            <p:nvPr/>
          </p:nvSpPr>
          <p:spPr bwMode="auto">
            <a:xfrm rot="5400000">
              <a:off x="765" y="4095"/>
              <a:ext cx="2070" cy="18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32106" name="AutoShape 23"/>
            <p:cNvSpPr>
              <a:spLocks noChangeArrowheads="1"/>
            </p:cNvSpPr>
            <p:nvPr/>
          </p:nvSpPr>
          <p:spPr bwMode="auto">
            <a:xfrm>
              <a:off x="1080" y="1080"/>
              <a:ext cx="1800" cy="1800"/>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32 w 21600"/>
                <a:gd name="T13" fmla="*/ 2916 h 21600"/>
                <a:gd name="T14" fmla="*/ 18228 w 21600"/>
                <a:gd name="T15" fmla="*/ 9240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9900"/>
            </a:solidFill>
            <a:ln w="9525">
              <a:solidFill>
                <a:srgbClr val="000000"/>
              </a:solidFill>
              <a:miter lim="800000"/>
              <a:headEnd/>
              <a:tailEnd/>
            </a:ln>
          </p:spPr>
          <p:txBody>
            <a:bodyPr/>
            <a:lstStyle/>
            <a:p>
              <a:endParaRPr lang="en-US"/>
            </a:p>
          </p:txBody>
        </p:sp>
        <p:sp>
          <p:nvSpPr>
            <p:cNvPr id="132107" name="AutoShape 24"/>
            <p:cNvSpPr>
              <a:spLocks noChangeArrowheads="1"/>
            </p:cNvSpPr>
            <p:nvPr/>
          </p:nvSpPr>
          <p:spPr bwMode="auto">
            <a:xfrm>
              <a:off x="8640" y="1980"/>
              <a:ext cx="1080" cy="900"/>
            </a:xfrm>
            <a:prstGeom prst="downArrow">
              <a:avLst>
                <a:gd name="adj1" fmla="val 50000"/>
                <a:gd name="adj2" fmla="val 25000"/>
              </a:avLst>
            </a:prstGeom>
            <a:solidFill>
              <a:srgbClr val="FF9900"/>
            </a:solidFill>
            <a:ln w="9525">
              <a:solidFill>
                <a:srgbClr val="000000"/>
              </a:solidFill>
              <a:miter lim="800000"/>
              <a:headEnd/>
              <a:tailEnd/>
            </a:ln>
          </p:spPr>
          <p:txBody>
            <a:bodyPr/>
            <a:lstStyle/>
            <a:p>
              <a:endParaRPr lang="en-US"/>
            </a:p>
          </p:txBody>
        </p:sp>
        <p:sp>
          <p:nvSpPr>
            <p:cNvPr id="132108" name="AutoShape 25"/>
            <p:cNvSpPr>
              <a:spLocks noChangeArrowheads="1"/>
            </p:cNvSpPr>
            <p:nvPr/>
          </p:nvSpPr>
          <p:spPr bwMode="auto">
            <a:xfrm>
              <a:off x="6480" y="3960"/>
              <a:ext cx="1343" cy="18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sp>
          <p:nvSpPr>
            <p:cNvPr id="132109" name="AutoShape 26"/>
            <p:cNvSpPr>
              <a:spLocks noChangeArrowheads="1"/>
            </p:cNvSpPr>
            <p:nvPr/>
          </p:nvSpPr>
          <p:spPr bwMode="auto">
            <a:xfrm rot="5400000">
              <a:off x="4500" y="1980"/>
              <a:ext cx="1800" cy="18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6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9900"/>
            </a:solidFill>
            <a:ln w="9525">
              <a:solidFill>
                <a:srgbClr val="000000"/>
              </a:solidFill>
              <a:miter lim="800000"/>
              <a:headEnd/>
              <a:tailEnd/>
            </a:ln>
          </p:spPr>
          <p:txBody>
            <a:bodyPr/>
            <a:lstStyle/>
            <a:p>
              <a:endParaRPr lang="en-US"/>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Footer Placeholder 2"/>
          <p:cNvSpPr>
            <a:spLocks noGrp="1"/>
          </p:cNvSpPr>
          <p:nvPr>
            <p:ph type="ftr" sz="quarter" idx="11"/>
          </p:nvPr>
        </p:nvSpPr>
        <p:spPr>
          <a:noFill/>
        </p:spPr>
        <p:txBody>
          <a:bodyPr/>
          <a:lstStyle/>
          <a:p>
            <a:r>
              <a:rPr lang="en-US" smtClean="0"/>
              <a:t>Copyright, D.White 2010</a:t>
            </a:r>
          </a:p>
        </p:txBody>
      </p:sp>
      <p:sp>
        <p:nvSpPr>
          <p:cNvPr id="133122" name="Rectangle 2"/>
          <p:cNvSpPr>
            <a:spLocks noGrp="1" noChangeArrowheads="1"/>
          </p:cNvSpPr>
          <p:nvPr>
            <p:ph type="title" idx="4294967295"/>
          </p:nvPr>
        </p:nvSpPr>
        <p:spPr/>
        <p:txBody>
          <a:bodyPr/>
          <a:lstStyle/>
          <a:p>
            <a:pPr eaLnBrk="1" hangingPunct="1"/>
            <a:r>
              <a:rPr lang="en-US" smtClean="0"/>
              <a:t>Emotional and Spiritual Effects</a:t>
            </a:r>
          </a:p>
        </p:txBody>
      </p:sp>
      <p:sp>
        <p:nvSpPr>
          <p:cNvPr id="133123"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33124" name="Rectangle 5"/>
          <p:cNvSpPr>
            <a:spLocks noChangeArrowheads="1"/>
          </p:cNvSpPr>
          <p:nvPr/>
        </p:nvSpPr>
        <p:spPr bwMode="auto">
          <a:xfrm>
            <a:off x="685800" y="2133600"/>
            <a:ext cx="7772400" cy="3886200"/>
          </a:xfrm>
          <a:prstGeom prst="rect">
            <a:avLst/>
          </a:prstGeom>
          <a:noFill/>
          <a:ln w="9525">
            <a:noFill/>
            <a:miter lim="800000"/>
            <a:headEnd/>
            <a:tailEnd/>
          </a:ln>
        </p:spPr>
        <p:txBody>
          <a:bodyPr lIns="92075" tIns="46038" rIns="92075" bIns="46038"/>
          <a:lstStyle/>
          <a:p>
            <a:pPr>
              <a:spcBef>
                <a:spcPct val="20000"/>
              </a:spcBef>
              <a:buClr>
                <a:schemeClr val="tx2"/>
              </a:buClr>
            </a:pPr>
            <a:r>
              <a:rPr lang="en-US" sz="3600">
                <a:latin typeface="Times New Roman" pitchFamily="18" charset="0"/>
              </a:rPr>
              <a:t>Through exposure to graphic accounts </a:t>
            </a:r>
          </a:p>
          <a:p>
            <a:pPr>
              <a:spcBef>
                <a:spcPct val="20000"/>
              </a:spcBef>
              <a:buClr>
                <a:schemeClr val="tx2"/>
              </a:buClr>
            </a:pPr>
            <a:r>
              <a:rPr lang="en-US" sz="3600">
                <a:latin typeface="Times New Roman" pitchFamily="18" charset="0"/>
              </a:rPr>
              <a:t>of abuse experiences, and the realities </a:t>
            </a:r>
          </a:p>
          <a:p>
            <a:pPr>
              <a:spcBef>
                <a:spcPct val="20000"/>
              </a:spcBef>
              <a:buClr>
                <a:schemeClr val="tx2"/>
              </a:buClr>
            </a:pPr>
            <a:r>
              <a:rPr lang="en-US" sz="3600">
                <a:latin typeface="Times New Roman" pitchFamily="18" charset="0"/>
              </a:rPr>
              <a:t>of people’s intentional cruelty to one another, a </a:t>
            </a:r>
            <a:r>
              <a:rPr lang="en-US" sz="3600" i="1">
                <a:latin typeface="Times New Roman" pitchFamily="18" charset="0"/>
              </a:rPr>
              <a:t>caring</a:t>
            </a:r>
            <a:r>
              <a:rPr lang="en-US" sz="3600">
                <a:latin typeface="Times New Roman" pitchFamily="18" charset="0"/>
              </a:rPr>
              <a:t> person is vulnerable to </a:t>
            </a:r>
          </a:p>
          <a:p>
            <a:pPr>
              <a:spcBef>
                <a:spcPct val="20000"/>
              </a:spcBef>
              <a:buClr>
                <a:schemeClr val="tx2"/>
              </a:buClr>
            </a:pPr>
            <a:r>
              <a:rPr lang="en-US" sz="3600">
                <a:latin typeface="Times New Roman" pitchFamily="18" charset="0"/>
              </a:rPr>
              <a:t>the emotional and spiritual effects of vicarious traumatization.</a:t>
            </a:r>
            <a:r>
              <a:rPr lang="en-US" sz="4000">
                <a:latin typeface="Times New Roman" pitchFamily="18" charset="0"/>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Footer Placeholder 4"/>
          <p:cNvSpPr>
            <a:spLocks noGrp="1"/>
          </p:cNvSpPr>
          <p:nvPr>
            <p:ph type="ftr" sz="quarter" idx="11"/>
          </p:nvPr>
        </p:nvSpPr>
        <p:spPr>
          <a:noFill/>
        </p:spPr>
        <p:txBody>
          <a:bodyPr/>
          <a:lstStyle/>
          <a:p>
            <a:r>
              <a:rPr lang="en-US" smtClean="0"/>
              <a:t>Copyright, D.White 2010</a:t>
            </a:r>
          </a:p>
        </p:txBody>
      </p:sp>
      <p:sp>
        <p:nvSpPr>
          <p:cNvPr id="134146" name="Rectangle 2"/>
          <p:cNvSpPr>
            <a:spLocks noGrp="1" noChangeArrowheads="1"/>
          </p:cNvSpPr>
          <p:nvPr>
            <p:ph type="title"/>
          </p:nvPr>
        </p:nvSpPr>
        <p:spPr/>
        <p:txBody>
          <a:bodyPr/>
          <a:lstStyle/>
          <a:p>
            <a:pPr eaLnBrk="1" hangingPunct="1"/>
            <a:r>
              <a:rPr lang="en-US" smtClean="0"/>
              <a:t>PTSD and STSD</a:t>
            </a:r>
          </a:p>
        </p:txBody>
      </p:sp>
      <p:sp>
        <p:nvSpPr>
          <p:cNvPr id="134147" name="Rectangle 3"/>
          <p:cNvSpPr>
            <a:spLocks noGrp="1" noChangeArrowheads="1"/>
          </p:cNvSpPr>
          <p:nvPr>
            <p:ph type="body" idx="1"/>
          </p:nvPr>
        </p:nvSpPr>
        <p:spPr>
          <a:xfrm>
            <a:off x="685800" y="2057400"/>
            <a:ext cx="7696200" cy="4114800"/>
          </a:xfrm>
        </p:spPr>
        <p:txBody>
          <a:bodyPr/>
          <a:lstStyle/>
          <a:p>
            <a:pPr eaLnBrk="1" hangingPunct="1">
              <a:lnSpc>
                <a:spcPct val="90000"/>
              </a:lnSpc>
              <a:buFontTx/>
              <a:buNone/>
            </a:pPr>
            <a:r>
              <a:rPr lang="en-US" sz="2800" b="1" i="1" u="sng" smtClean="0"/>
              <a:t>PTSD</a:t>
            </a:r>
          </a:p>
          <a:p>
            <a:pPr eaLnBrk="1" hangingPunct="1">
              <a:lnSpc>
                <a:spcPct val="90000"/>
              </a:lnSpc>
              <a:buFontTx/>
              <a:buNone/>
            </a:pPr>
            <a:r>
              <a:rPr lang="en-US" sz="2800" b="1" i="1" u="sng" smtClean="0"/>
              <a:t>Stressor</a:t>
            </a:r>
          </a:p>
          <a:p>
            <a:pPr eaLnBrk="1" hangingPunct="1">
              <a:lnSpc>
                <a:spcPct val="90000"/>
              </a:lnSpc>
            </a:pPr>
            <a:r>
              <a:rPr lang="en-US" sz="2800" smtClean="0"/>
              <a:t>Outside of usual human experiences</a:t>
            </a:r>
          </a:p>
          <a:p>
            <a:pPr eaLnBrk="1" hangingPunct="1">
              <a:lnSpc>
                <a:spcPct val="90000"/>
              </a:lnSpc>
              <a:buFontTx/>
              <a:buNone/>
            </a:pPr>
            <a:r>
              <a:rPr lang="en-US" sz="2800" smtClean="0"/>
              <a:t>              Serious threat to </a:t>
            </a:r>
            <a:r>
              <a:rPr lang="en-US" sz="2800" i="1" u="sng" smtClean="0"/>
              <a:t>self</a:t>
            </a:r>
          </a:p>
          <a:p>
            <a:pPr eaLnBrk="1" hangingPunct="1">
              <a:lnSpc>
                <a:spcPct val="90000"/>
              </a:lnSpc>
              <a:buFontTx/>
              <a:buNone/>
            </a:pPr>
            <a:r>
              <a:rPr lang="en-US" sz="2800" smtClean="0"/>
              <a:t>              Sudden destruction of one’s environment</a:t>
            </a:r>
          </a:p>
          <a:p>
            <a:pPr eaLnBrk="1" hangingPunct="1">
              <a:lnSpc>
                <a:spcPct val="90000"/>
              </a:lnSpc>
            </a:pPr>
            <a:r>
              <a:rPr lang="en-US" sz="2800" smtClean="0"/>
              <a:t>Re-experience of Trauma event</a:t>
            </a:r>
          </a:p>
          <a:p>
            <a:pPr eaLnBrk="1" hangingPunct="1">
              <a:lnSpc>
                <a:spcPct val="90000"/>
              </a:lnSpc>
            </a:pPr>
            <a:r>
              <a:rPr lang="en-US" sz="2800" smtClean="0"/>
              <a:t>Avoidance/numbing of reminders</a:t>
            </a:r>
          </a:p>
          <a:p>
            <a:pPr eaLnBrk="1" hangingPunct="1">
              <a:lnSpc>
                <a:spcPct val="90000"/>
              </a:lnSpc>
            </a:pPr>
            <a:r>
              <a:rPr lang="en-US" sz="2800" smtClean="0"/>
              <a:t>Persistent arousal      </a:t>
            </a:r>
          </a:p>
          <a:p>
            <a:pPr eaLnBrk="1" hangingPunct="1">
              <a:lnSpc>
                <a:spcPct val="90000"/>
              </a:lnSpc>
              <a:buFontTx/>
              <a:buNone/>
            </a:pPr>
            <a:r>
              <a:rPr lang="en-US" sz="28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noFill/>
        </p:spPr>
        <p:txBody>
          <a:bodyPr/>
          <a:lstStyle/>
          <a:p>
            <a:r>
              <a:rPr lang="en-US" smtClean="0"/>
              <a:t>Copyright, D.White 2010</a:t>
            </a:r>
          </a:p>
        </p:txBody>
      </p:sp>
      <p:sp>
        <p:nvSpPr>
          <p:cNvPr id="21506" name="Rectangle 2"/>
          <p:cNvSpPr>
            <a:spLocks noGrp="1" noChangeArrowheads="1"/>
          </p:cNvSpPr>
          <p:nvPr>
            <p:ph type="title"/>
          </p:nvPr>
        </p:nvSpPr>
        <p:spPr/>
        <p:txBody>
          <a:bodyPr/>
          <a:lstStyle/>
          <a:p>
            <a:pPr eaLnBrk="1" hangingPunct="1"/>
            <a:r>
              <a:rPr lang="en-US" sz="4000" smtClean="0"/>
              <a:t/>
            </a:r>
            <a:br>
              <a:rPr lang="en-US" sz="4000" smtClean="0"/>
            </a:br>
            <a:r>
              <a:rPr lang="en-US" sz="4000" smtClean="0"/>
              <a:t>Learning Objectives</a:t>
            </a:r>
          </a:p>
        </p:txBody>
      </p:sp>
      <p:sp>
        <p:nvSpPr>
          <p:cNvPr id="21507" name="Rectangle 3"/>
          <p:cNvSpPr>
            <a:spLocks noGrp="1" noChangeArrowheads="1"/>
          </p:cNvSpPr>
          <p:nvPr>
            <p:ph type="body" idx="1"/>
          </p:nvPr>
        </p:nvSpPr>
        <p:spPr>
          <a:xfrm>
            <a:off x="533400" y="1981200"/>
            <a:ext cx="8077200" cy="3962400"/>
          </a:xfrm>
        </p:spPr>
        <p:txBody>
          <a:bodyPr/>
          <a:lstStyle/>
          <a:p>
            <a:pPr marL="609600" indent="-609600" eaLnBrk="1" hangingPunct="1">
              <a:lnSpc>
                <a:spcPct val="90000"/>
              </a:lnSpc>
              <a:buFontTx/>
              <a:buNone/>
            </a:pPr>
            <a:r>
              <a:rPr lang="en-US" sz="2800" smtClean="0"/>
              <a:t>Upon completion of this session you will be able to:</a:t>
            </a:r>
          </a:p>
          <a:p>
            <a:pPr marL="609600" indent="-609600" eaLnBrk="1" hangingPunct="1">
              <a:lnSpc>
                <a:spcPct val="90000"/>
              </a:lnSpc>
            </a:pPr>
            <a:r>
              <a:rPr lang="en-US" sz="2800" smtClean="0"/>
              <a:t>Identify three symptoms of Secondary Traumatic Stress Disorder (STSD)</a:t>
            </a:r>
          </a:p>
          <a:p>
            <a:pPr marL="609600" indent="-609600" eaLnBrk="1" hangingPunct="1">
              <a:lnSpc>
                <a:spcPct val="90000"/>
              </a:lnSpc>
            </a:pPr>
            <a:r>
              <a:rPr lang="en-US" sz="2800" smtClean="0"/>
              <a:t>Describe how Secondary Traumatic Stress Disorder (STSD) and the sequelae Compassion Fatigue, is a risk to Health Care Professionals (HCP)</a:t>
            </a:r>
          </a:p>
          <a:p>
            <a:pPr marL="609600" indent="-609600" eaLnBrk="1" hangingPunct="1">
              <a:lnSpc>
                <a:spcPct val="90000"/>
              </a:lnSpc>
            </a:pPr>
            <a:r>
              <a:rPr lang="en-US" sz="2800" smtClean="0"/>
              <a:t>List two Occupational Supports for Health Care Professionals experiencing STSD.</a:t>
            </a:r>
          </a:p>
          <a:p>
            <a:pPr marL="609600" indent="-609600" eaLnBrk="1" hangingPunct="1">
              <a:lnSpc>
                <a:spcPct val="90000"/>
              </a:lnSpc>
              <a:buFontTx/>
              <a:buNone/>
            </a:pPr>
            <a:endParaRPr lang="en-US" sz="2800" smtClean="0"/>
          </a:p>
          <a:p>
            <a:pPr marL="609600" indent="-609600"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Footer Placeholder 4"/>
          <p:cNvSpPr>
            <a:spLocks noGrp="1"/>
          </p:cNvSpPr>
          <p:nvPr>
            <p:ph type="ftr" sz="quarter" idx="11"/>
          </p:nvPr>
        </p:nvSpPr>
        <p:spPr>
          <a:noFill/>
        </p:spPr>
        <p:txBody>
          <a:bodyPr/>
          <a:lstStyle/>
          <a:p>
            <a:r>
              <a:rPr lang="en-US" smtClean="0"/>
              <a:t>Copyright, D.White 2010</a:t>
            </a:r>
          </a:p>
        </p:txBody>
      </p:sp>
      <p:sp>
        <p:nvSpPr>
          <p:cNvPr id="135170" name="Rectangle 2"/>
          <p:cNvSpPr>
            <a:spLocks noGrp="1" noChangeArrowheads="1"/>
          </p:cNvSpPr>
          <p:nvPr>
            <p:ph type="title"/>
          </p:nvPr>
        </p:nvSpPr>
        <p:spPr/>
        <p:txBody>
          <a:bodyPr/>
          <a:lstStyle/>
          <a:p>
            <a:pPr eaLnBrk="1" hangingPunct="1"/>
            <a:r>
              <a:rPr lang="en-US" smtClean="0"/>
              <a:t>PTSD and STSD</a:t>
            </a:r>
          </a:p>
        </p:txBody>
      </p:sp>
      <p:sp>
        <p:nvSpPr>
          <p:cNvPr id="135171" name="Rectangle 3"/>
          <p:cNvSpPr>
            <a:spLocks noGrp="1" noChangeArrowheads="1"/>
          </p:cNvSpPr>
          <p:nvPr>
            <p:ph type="body" idx="1"/>
          </p:nvPr>
        </p:nvSpPr>
        <p:spPr>
          <a:xfrm>
            <a:off x="838200" y="2057400"/>
            <a:ext cx="7620000" cy="4114800"/>
          </a:xfrm>
        </p:spPr>
        <p:txBody>
          <a:bodyPr/>
          <a:lstStyle/>
          <a:p>
            <a:pPr eaLnBrk="1" hangingPunct="1">
              <a:lnSpc>
                <a:spcPct val="90000"/>
              </a:lnSpc>
              <a:buFontTx/>
              <a:buNone/>
            </a:pPr>
            <a:r>
              <a:rPr lang="en-US" sz="2800" b="1" i="1" u="sng" smtClean="0"/>
              <a:t>STSD</a:t>
            </a:r>
          </a:p>
          <a:p>
            <a:pPr eaLnBrk="1" hangingPunct="1">
              <a:lnSpc>
                <a:spcPct val="90000"/>
              </a:lnSpc>
              <a:buFontTx/>
              <a:buNone/>
            </a:pPr>
            <a:r>
              <a:rPr lang="en-US" sz="2800" b="1" i="1" u="sng" smtClean="0"/>
              <a:t>Stressor</a:t>
            </a:r>
          </a:p>
          <a:p>
            <a:pPr eaLnBrk="1" hangingPunct="1">
              <a:lnSpc>
                <a:spcPct val="90000"/>
              </a:lnSpc>
            </a:pPr>
            <a:r>
              <a:rPr lang="en-US" sz="2800" smtClean="0"/>
              <a:t>Outside of usual human experiences  </a:t>
            </a:r>
          </a:p>
          <a:p>
            <a:pPr eaLnBrk="1" hangingPunct="1">
              <a:lnSpc>
                <a:spcPct val="90000"/>
              </a:lnSpc>
              <a:buFontTx/>
              <a:buNone/>
            </a:pPr>
            <a:r>
              <a:rPr lang="en-US" sz="2800" smtClean="0"/>
              <a:t>          Serious threat to </a:t>
            </a:r>
            <a:r>
              <a:rPr lang="en-US" sz="2800" i="1" smtClean="0"/>
              <a:t>Traumatized Person</a:t>
            </a:r>
          </a:p>
          <a:p>
            <a:pPr eaLnBrk="1" hangingPunct="1">
              <a:lnSpc>
                <a:spcPct val="90000"/>
              </a:lnSpc>
              <a:buFontTx/>
              <a:buNone/>
            </a:pPr>
            <a:r>
              <a:rPr lang="en-US" sz="2800" smtClean="0"/>
              <a:t>          Sudden destruction of TP’s environment</a:t>
            </a:r>
          </a:p>
          <a:p>
            <a:pPr eaLnBrk="1" hangingPunct="1">
              <a:lnSpc>
                <a:spcPct val="90000"/>
              </a:lnSpc>
            </a:pPr>
            <a:r>
              <a:rPr lang="en-US" sz="2800" smtClean="0"/>
              <a:t>Re-experiencing Trauma Event of TP</a:t>
            </a:r>
          </a:p>
          <a:p>
            <a:pPr eaLnBrk="1" hangingPunct="1">
              <a:lnSpc>
                <a:spcPct val="90000"/>
              </a:lnSpc>
            </a:pPr>
            <a:r>
              <a:rPr lang="en-US" sz="2800" smtClean="0"/>
              <a:t>Avoidance/numbing of reminders</a:t>
            </a:r>
          </a:p>
          <a:p>
            <a:pPr eaLnBrk="1" hangingPunct="1">
              <a:lnSpc>
                <a:spcPct val="90000"/>
              </a:lnSpc>
            </a:pPr>
            <a:r>
              <a:rPr lang="en-US" sz="2800" smtClean="0"/>
              <a:t>Persistent arousal</a:t>
            </a:r>
          </a:p>
          <a:p>
            <a:pPr eaLnBrk="1" hangingPunct="1">
              <a:lnSpc>
                <a:spcPct val="90000"/>
              </a:lnSpc>
              <a:buFontTx/>
              <a:buNone/>
            </a:pPr>
            <a:r>
              <a:rPr lang="en-US" sz="2800"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Footer Placeholder 5"/>
          <p:cNvSpPr>
            <a:spLocks noGrp="1"/>
          </p:cNvSpPr>
          <p:nvPr>
            <p:ph type="ftr" sz="quarter" idx="11"/>
          </p:nvPr>
        </p:nvSpPr>
        <p:spPr>
          <a:noFill/>
        </p:spPr>
        <p:txBody>
          <a:bodyPr/>
          <a:lstStyle/>
          <a:p>
            <a:r>
              <a:rPr lang="en-US" smtClean="0"/>
              <a:t>Copyright, D.White 2010</a:t>
            </a:r>
          </a:p>
        </p:txBody>
      </p:sp>
      <p:sp>
        <p:nvSpPr>
          <p:cNvPr id="136194" name="Rectangle 2"/>
          <p:cNvSpPr>
            <a:spLocks noGrp="1" noChangeArrowheads="1"/>
          </p:cNvSpPr>
          <p:nvPr>
            <p:ph type="title"/>
          </p:nvPr>
        </p:nvSpPr>
        <p:spPr/>
        <p:txBody>
          <a:bodyPr/>
          <a:lstStyle/>
          <a:p>
            <a:pPr eaLnBrk="1" hangingPunct="1"/>
            <a:r>
              <a:rPr lang="en-US" sz="4800" smtClean="0"/>
              <a:t>Compassion Fatigue Defined</a:t>
            </a:r>
          </a:p>
        </p:txBody>
      </p:sp>
      <p:sp>
        <p:nvSpPr>
          <p:cNvPr id="136195" name="Rectangle 3"/>
          <p:cNvSpPr>
            <a:spLocks noGrp="1" noChangeArrowheads="1"/>
          </p:cNvSpPr>
          <p:nvPr>
            <p:ph type="body" sz="half" idx="1"/>
          </p:nvPr>
        </p:nvSpPr>
        <p:spPr>
          <a:xfrm>
            <a:off x="685800" y="2438400"/>
            <a:ext cx="7696200" cy="4114800"/>
          </a:xfrm>
        </p:spPr>
        <p:txBody>
          <a:bodyPr/>
          <a:lstStyle/>
          <a:p>
            <a:pPr eaLnBrk="1" hangingPunct="1"/>
            <a:r>
              <a:rPr lang="en-US" smtClean="0"/>
              <a:t>Identical to Secondary Traumatic Stress      </a:t>
            </a:r>
          </a:p>
          <a:p>
            <a:pPr eaLnBrk="1" hangingPunct="1">
              <a:buFontTx/>
              <a:buNone/>
            </a:pPr>
            <a:r>
              <a:rPr lang="en-US" smtClean="0"/>
              <a:t>   Disorder (STSD)</a:t>
            </a:r>
          </a:p>
          <a:p>
            <a:pPr eaLnBrk="1" hangingPunct="1"/>
            <a:r>
              <a:rPr lang="en-US" smtClean="0"/>
              <a:t>Is the equivalent of PTSD</a:t>
            </a:r>
          </a:p>
          <a:p>
            <a:pPr eaLnBrk="1" hangingPunct="1"/>
            <a:r>
              <a:rPr lang="en-US" smtClean="0"/>
              <a:t>Potential for chemical use</a:t>
            </a:r>
          </a:p>
          <a:p>
            <a:pPr eaLnBrk="1" hangingPunct="1">
              <a:buFontTx/>
              <a:buNone/>
            </a:pPr>
            <a:r>
              <a:rPr lang="en-US" smtClean="0"/>
              <a:t>                                              </a:t>
            </a:r>
            <a:r>
              <a:rPr lang="en-US" sz="2400" i="1" smtClean="0"/>
              <a:t>Figley, 1995</a:t>
            </a:r>
            <a:r>
              <a:rPr lang="en-US" i="1"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Footer Placeholder 2"/>
          <p:cNvSpPr>
            <a:spLocks noGrp="1"/>
          </p:cNvSpPr>
          <p:nvPr>
            <p:ph type="ftr" sz="quarter" idx="11"/>
          </p:nvPr>
        </p:nvSpPr>
        <p:spPr>
          <a:noFill/>
        </p:spPr>
        <p:txBody>
          <a:bodyPr/>
          <a:lstStyle/>
          <a:p>
            <a:r>
              <a:rPr lang="en-US" smtClean="0"/>
              <a:t>Copyright, D.White 2010</a:t>
            </a:r>
          </a:p>
        </p:txBody>
      </p:sp>
      <p:sp>
        <p:nvSpPr>
          <p:cNvPr id="137218" name="Rectangle 2"/>
          <p:cNvSpPr>
            <a:spLocks noGrp="1" noChangeArrowheads="1"/>
          </p:cNvSpPr>
          <p:nvPr>
            <p:ph type="title" idx="4294967295"/>
          </p:nvPr>
        </p:nvSpPr>
        <p:spPr/>
        <p:txBody>
          <a:bodyPr/>
          <a:lstStyle/>
          <a:p>
            <a:pPr eaLnBrk="1" hangingPunct="1"/>
            <a:r>
              <a:rPr lang="en-US" smtClean="0"/>
              <a:t>Clinical Practice Issues</a:t>
            </a:r>
          </a:p>
        </p:txBody>
      </p:sp>
      <p:sp>
        <p:nvSpPr>
          <p:cNvPr id="137219"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37220" name="Rectangle 4"/>
          <p:cNvSpPr>
            <a:spLocks noChangeArrowheads="1"/>
          </p:cNvSpPr>
          <p:nvPr/>
        </p:nvSpPr>
        <p:spPr bwMode="auto">
          <a:xfrm>
            <a:off x="685800" y="1905000"/>
            <a:ext cx="7696200" cy="4114800"/>
          </a:xfrm>
          <a:prstGeom prst="rect">
            <a:avLst/>
          </a:prstGeom>
          <a:noFill/>
          <a:ln w="9525">
            <a:noFill/>
            <a:miter lim="800000"/>
            <a:headEnd/>
            <a:tailEnd/>
          </a:ln>
        </p:spPr>
        <p:txBody>
          <a:bodyPr lIns="92075" tIns="46038" rIns="92075" bIns="46038"/>
          <a:lstStyle/>
          <a:p>
            <a:pPr marL="231775" indent="-231775">
              <a:spcBef>
                <a:spcPct val="20000"/>
              </a:spcBef>
              <a:buClr>
                <a:schemeClr val="tx2"/>
              </a:buClr>
              <a:buFontTx/>
              <a:buChar char="•"/>
            </a:pPr>
            <a:r>
              <a:rPr lang="en-US" sz="3400">
                <a:latin typeface="Times New Roman" pitchFamily="18" charset="0"/>
              </a:rPr>
              <a:t>Loss of therapeutic realism</a:t>
            </a:r>
          </a:p>
          <a:p>
            <a:pPr marL="231775" indent="-231775">
              <a:spcBef>
                <a:spcPct val="20000"/>
              </a:spcBef>
              <a:buClr>
                <a:schemeClr val="tx2"/>
              </a:buClr>
              <a:buFontTx/>
              <a:buChar char="•"/>
            </a:pPr>
            <a:r>
              <a:rPr lang="en-US" sz="3400">
                <a:latin typeface="Times New Roman" pitchFamily="18" charset="0"/>
              </a:rPr>
              <a:t>Negative or non-existent supervision</a:t>
            </a:r>
          </a:p>
          <a:p>
            <a:pPr marL="231775" indent="-231775">
              <a:spcBef>
                <a:spcPct val="20000"/>
              </a:spcBef>
              <a:buClr>
                <a:schemeClr val="tx2"/>
              </a:buClr>
              <a:buFontTx/>
              <a:buChar char="•"/>
            </a:pPr>
            <a:r>
              <a:rPr lang="en-US" sz="3400">
                <a:latin typeface="Times New Roman" pitchFamily="18" charset="0"/>
              </a:rPr>
              <a:t>Personal health changes</a:t>
            </a:r>
          </a:p>
          <a:p>
            <a:pPr marL="231775" indent="-231775">
              <a:spcBef>
                <a:spcPct val="20000"/>
              </a:spcBef>
              <a:buClr>
                <a:schemeClr val="tx2"/>
              </a:buClr>
              <a:buFontTx/>
              <a:buChar char="•"/>
            </a:pPr>
            <a:r>
              <a:rPr lang="en-US" sz="3400">
                <a:latin typeface="Times New Roman" pitchFamily="18" charset="0"/>
              </a:rPr>
              <a:t>Self-neglect</a:t>
            </a:r>
          </a:p>
          <a:p>
            <a:pPr marL="231775" indent="-231775">
              <a:spcBef>
                <a:spcPct val="20000"/>
              </a:spcBef>
              <a:buClr>
                <a:schemeClr val="tx2"/>
              </a:buClr>
              <a:buFontTx/>
              <a:buChar char="•"/>
            </a:pPr>
            <a:r>
              <a:rPr lang="en-US" sz="3400">
                <a:latin typeface="Times New Roman" pitchFamily="18" charset="0"/>
              </a:rPr>
              <a:t>Transference/Countertransference</a:t>
            </a:r>
          </a:p>
          <a:p>
            <a:pPr marL="231775" indent="-231775">
              <a:spcBef>
                <a:spcPct val="20000"/>
              </a:spcBef>
              <a:buClr>
                <a:schemeClr val="tx2"/>
              </a:buClr>
              <a:buFontTx/>
              <a:buChar char="•"/>
            </a:pPr>
            <a:r>
              <a:rPr lang="en-US" sz="3400">
                <a:latin typeface="Times New Roman" pitchFamily="18" charset="0"/>
              </a:rPr>
              <a:t>Compassion Stress and Compassion Fatigue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Footer Placeholder 2"/>
          <p:cNvSpPr>
            <a:spLocks noGrp="1"/>
          </p:cNvSpPr>
          <p:nvPr>
            <p:ph type="ftr" sz="quarter" idx="11"/>
          </p:nvPr>
        </p:nvSpPr>
        <p:spPr>
          <a:noFill/>
        </p:spPr>
        <p:txBody>
          <a:bodyPr/>
          <a:lstStyle/>
          <a:p>
            <a:r>
              <a:rPr lang="en-US" smtClean="0"/>
              <a:t>Copyright, D.White 2010</a:t>
            </a:r>
          </a:p>
        </p:txBody>
      </p:sp>
      <p:sp>
        <p:nvSpPr>
          <p:cNvPr id="138242" name="Rectangle 2"/>
          <p:cNvSpPr>
            <a:spLocks noGrp="1" noChangeArrowheads="1"/>
          </p:cNvSpPr>
          <p:nvPr>
            <p:ph type="title" idx="4294967295"/>
          </p:nvPr>
        </p:nvSpPr>
        <p:spPr>
          <a:xfrm>
            <a:off x="685800" y="228600"/>
            <a:ext cx="7772400" cy="1143000"/>
          </a:xfrm>
        </p:spPr>
        <p:txBody>
          <a:bodyPr/>
          <a:lstStyle/>
          <a:p>
            <a:pPr eaLnBrk="1" hangingPunct="1"/>
            <a:r>
              <a:rPr lang="en-US" sz="4000" smtClean="0"/>
              <a:t>Clinical Practice Issues, continued</a:t>
            </a:r>
          </a:p>
        </p:txBody>
      </p:sp>
      <p:sp>
        <p:nvSpPr>
          <p:cNvPr id="138243"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38244" name="Rectangle 4"/>
          <p:cNvSpPr>
            <a:spLocks noChangeArrowheads="1"/>
          </p:cNvSpPr>
          <p:nvPr/>
        </p:nvSpPr>
        <p:spPr bwMode="auto">
          <a:xfrm>
            <a:off x="990600" y="1752600"/>
            <a:ext cx="7772400" cy="4114800"/>
          </a:xfrm>
          <a:prstGeom prst="rect">
            <a:avLst/>
          </a:prstGeom>
          <a:noFill/>
          <a:ln w="9525">
            <a:noFill/>
            <a:miter lim="800000"/>
            <a:headEnd/>
            <a:tailEnd/>
          </a:ln>
        </p:spPr>
        <p:txBody>
          <a:bodyPr lIns="92075" tIns="46038" rIns="92075" bIns="46038"/>
          <a:lstStyle/>
          <a:p>
            <a:pPr marL="231775" indent="-231775">
              <a:spcBef>
                <a:spcPct val="20000"/>
              </a:spcBef>
              <a:buClr>
                <a:schemeClr val="tx2"/>
              </a:buClr>
              <a:buFontTx/>
              <a:buChar char="•"/>
            </a:pPr>
            <a:r>
              <a:rPr lang="en-US" sz="3200">
                <a:latin typeface="Times New Roman" pitchFamily="18" charset="0"/>
              </a:rPr>
              <a:t>Diminished interaction with colleagues and team discipline</a:t>
            </a:r>
          </a:p>
          <a:p>
            <a:pPr marL="231775" indent="-231775">
              <a:spcBef>
                <a:spcPct val="20000"/>
              </a:spcBef>
              <a:buClr>
                <a:schemeClr val="tx2"/>
              </a:buClr>
              <a:buFontTx/>
              <a:buChar char="•"/>
            </a:pPr>
            <a:r>
              <a:rPr lang="en-US" sz="3200">
                <a:latin typeface="Times New Roman" pitchFamily="18" charset="0"/>
              </a:rPr>
              <a:t>Black/White-all or nothing thinking</a:t>
            </a:r>
          </a:p>
          <a:p>
            <a:pPr marL="231775" indent="-231775">
              <a:spcBef>
                <a:spcPct val="20000"/>
              </a:spcBef>
              <a:buClr>
                <a:schemeClr val="tx2"/>
              </a:buClr>
              <a:buFontTx/>
              <a:buChar char="•"/>
            </a:pPr>
            <a:r>
              <a:rPr lang="en-US" sz="3200">
                <a:latin typeface="Times New Roman" pitchFamily="18" charset="0"/>
              </a:rPr>
              <a:t>Emotionalism</a:t>
            </a:r>
          </a:p>
          <a:p>
            <a:pPr marL="231775" indent="-231775">
              <a:spcBef>
                <a:spcPct val="20000"/>
              </a:spcBef>
              <a:buClr>
                <a:schemeClr val="tx2"/>
              </a:buClr>
              <a:buFontTx/>
              <a:buChar char="•"/>
            </a:pPr>
            <a:r>
              <a:rPr lang="en-US" sz="3200">
                <a:latin typeface="Times New Roman" pitchFamily="18" charset="0"/>
              </a:rPr>
              <a:t>Judgmental behavior</a:t>
            </a:r>
          </a:p>
          <a:p>
            <a:pPr marL="231775" indent="-231775">
              <a:spcBef>
                <a:spcPct val="20000"/>
              </a:spcBef>
              <a:buClr>
                <a:schemeClr val="tx2"/>
              </a:buClr>
              <a:buFontTx/>
              <a:buChar char="•"/>
            </a:pPr>
            <a:r>
              <a:rPr lang="en-US" sz="3200">
                <a:latin typeface="Times New Roman" pitchFamily="18" charset="0"/>
              </a:rPr>
              <a:t>Use of chemicals for stress reduction (use, abuse, dependence)</a:t>
            </a:r>
          </a:p>
          <a:p>
            <a:pPr marL="231775" indent="-231775">
              <a:spcBef>
                <a:spcPct val="20000"/>
              </a:spcBef>
              <a:buClr>
                <a:schemeClr val="tx2"/>
              </a:buClr>
              <a:buFontTx/>
              <a:buChar char="•"/>
            </a:pPr>
            <a:r>
              <a:rPr lang="en-US" sz="3200">
                <a:latin typeface="Times New Roman" pitchFamily="18" charset="0"/>
              </a:rPr>
              <a:t>Impaired Practice</a:t>
            </a:r>
          </a:p>
          <a:p>
            <a:pPr marL="231775" indent="-231775">
              <a:spcBef>
                <a:spcPct val="20000"/>
              </a:spcBef>
              <a:buClr>
                <a:schemeClr val="tx2"/>
              </a:buClr>
            </a:pPr>
            <a:endParaRPr lang="en-US" sz="3200">
              <a:latin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Footer Placeholder 4"/>
          <p:cNvSpPr>
            <a:spLocks noGrp="1"/>
          </p:cNvSpPr>
          <p:nvPr>
            <p:ph type="ftr" sz="quarter" idx="11"/>
          </p:nvPr>
        </p:nvSpPr>
        <p:spPr>
          <a:noFill/>
        </p:spPr>
        <p:txBody>
          <a:bodyPr/>
          <a:lstStyle/>
          <a:p>
            <a:r>
              <a:rPr lang="en-US" smtClean="0"/>
              <a:t>Copyright, D.White 2010</a:t>
            </a:r>
          </a:p>
        </p:txBody>
      </p:sp>
      <p:sp>
        <p:nvSpPr>
          <p:cNvPr id="139266" name="Rectangle 2"/>
          <p:cNvSpPr>
            <a:spLocks noGrp="1" noChangeArrowheads="1"/>
          </p:cNvSpPr>
          <p:nvPr>
            <p:ph type="title"/>
          </p:nvPr>
        </p:nvSpPr>
        <p:spPr/>
        <p:txBody>
          <a:bodyPr/>
          <a:lstStyle/>
          <a:p>
            <a:pPr eaLnBrk="1" hangingPunct="1"/>
            <a:r>
              <a:rPr lang="en-US" smtClean="0"/>
              <a:t>Culture of the Workplace</a:t>
            </a:r>
          </a:p>
        </p:txBody>
      </p:sp>
      <p:sp>
        <p:nvSpPr>
          <p:cNvPr id="139267" name="Rectangle 3"/>
          <p:cNvSpPr>
            <a:spLocks noGrp="1" noChangeArrowheads="1"/>
          </p:cNvSpPr>
          <p:nvPr>
            <p:ph type="body" idx="1"/>
          </p:nvPr>
        </p:nvSpPr>
        <p:spPr>
          <a:xfrm>
            <a:off x="685800" y="1981200"/>
            <a:ext cx="7772400" cy="4114800"/>
          </a:xfrm>
        </p:spPr>
        <p:txBody>
          <a:bodyPr/>
          <a:lstStyle/>
          <a:p>
            <a:pPr algn="ctr" eaLnBrk="1" hangingPunct="1">
              <a:lnSpc>
                <a:spcPct val="90000"/>
              </a:lnSpc>
              <a:buFontTx/>
              <a:buNone/>
            </a:pPr>
            <a:r>
              <a:rPr lang="en-US" sz="2400" smtClean="0"/>
              <a:t>Key marker for identifying issues for employee performance</a:t>
            </a:r>
          </a:p>
          <a:p>
            <a:pPr algn="ctr" eaLnBrk="1" hangingPunct="1">
              <a:lnSpc>
                <a:spcPct val="90000"/>
              </a:lnSpc>
              <a:buFontTx/>
              <a:buNone/>
            </a:pPr>
            <a:r>
              <a:rPr lang="en-US" sz="2400" smtClean="0"/>
              <a:t>and health maintenance</a:t>
            </a:r>
          </a:p>
          <a:p>
            <a:pPr algn="ctr" eaLnBrk="1" hangingPunct="1">
              <a:lnSpc>
                <a:spcPct val="90000"/>
              </a:lnSpc>
              <a:buFontTx/>
              <a:buNone/>
            </a:pPr>
            <a:endParaRPr lang="en-US" sz="1000" smtClean="0"/>
          </a:p>
          <a:p>
            <a:pPr eaLnBrk="1" hangingPunct="1">
              <a:lnSpc>
                <a:spcPct val="90000"/>
              </a:lnSpc>
            </a:pPr>
            <a:r>
              <a:rPr lang="en-US" sz="2400" smtClean="0"/>
              <a:t>Professional: established roles, clear policies and protocols, supervision sessions, reasonable expectations </a:t>
            </a:r>
          </a:p>
          <a:p>
            <a:pPr eaLnBrk="1" hangingPunct="1">
              <a:lnSpc>
                <a:spcPct val="90000"/>
              </a:lnSpc>
            </a:pPr>
            <a:r>
              <a:rPr lang="en-US" sz="2400" smtClean="0"/>
              <a:t>Negative and Punitive…. </a:t>
            </a:r>
            <a:r>
              <a:rPr lang="en-US" sz="2400" i="1" smtClean="0"/>
              <a:t>“the bureaucratic response”</a:t>
            </a:r>
          </a:p>
          <a:p>
            <a:pPr eaLnBrk="1" hangingPunct="1">
              <a:lnSpc>
                <a:spcPct val="90000"/>
              </a:lnSpc>
            </a:pPr>
            <a:r>
              <a:rPr lang="en-US" sz="2400" smtClean="0"/>
              <a:t>Harried and rushed</a:t>
            </a:r>
            <a:r>
              <a:rPr lang="en-US" sz="2400" i="1" smtClean="0"/>
              <a:t>…...“a ticking clock”</a:t>
            </a:r>
          </a:p>
          <a:p>
            <a:pPr eaLnBrk="1" hangingPunct="1">
              <a:lnSpc>
                <a:spcPct val="90000"/>
              </a:lnSpc>
            </a:pPr>
            <a:r>
              <a:rPr lang="en-US" sz="2400" smtClean="0"/>
              <a:t>Fragmented and productivity driven… </a:t>
            </a:r>
            <a:r>
              <a:rPr lang="en-US" sz="2400" i="1" smtClean="0"/>
              <a:t>“just get it done”</a:t>
            </a:r>
          </a:p>
          <a:p>
            <a:pPr eaLnBrk="1" hangingPunct="1">
              <a:lnSpc>
                <a:spcPct val="90000"/>
              </a:lnSpc>
            </a:pPr>
            <a:r>
              <a:rPr lang="en-US" sz="2400" smtClean="0"/>
              <a:t>Team oriented vs. discipline specific…</a:t>
            </a:r>
            <a:r>
              <a:rPr lang="en-US" sz="2400" i="1" smtClean="0"/>
              <a:t>“that’s not my job”</a:t>
            </a:r>
          </a:p>
          <a:p>
            <a:pPr eaLnBrk="1" hangingPunct="1">
              <a:lnSpc>
                <a:spcPct val="90000"/>
              </a:lnSpc>
            </a:pPr>
            <a:r>
              <a:rPr lang="en-US" sz="2400" smtClean="0"/>
              <a:t>Poor reflection of specific cultures</a:t>
            </a:r>
          </a:p>
          <a:p>
            <a:pPr eaLnBrk="1" hangingPunct="1">
              <a:lnSpc>
                <a:spcPct val="90000"/>
              </a:lnSpc>
            </a:pPr>
            <a:r>
              <a:rPr lang="en-US" sz="2400" smtClean="0"/>
              <a:t>Chronic </a:t>
            </a:r>
            <a:r>
              <a:rPr lang="en-US" sz="2400" i="1" smtClean="0"/>
              <a:t>role strain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Footer Placeholder 4"/>
          <p:cNvSpPr>
            <a:spLocks noGrp="1"/>
          </p:cNvSpPr>
          <p:nvPr>
            <p:ph type="ftr" sz="quarter" idx="11"/>
          </p:nvPr>
        </p:nvSpPr>
        <p:spPr>
          <a:noFill/>
        </p:spPr>
        <p:txBody>
          <a:bodyPr/>
          <a:lstStyle/>
          <a:p>
            <a:r>
              <a:rPr lang="en-US" smtClean="0"/>
              <a:t>Copyright, D.White 2010</a:t>
            </a:r>
          </a:p>
        </p:txBody>
      </p:sp>
      <p:sp>
        <p:nvSpPr>
          <p:cNvPr id="140290" name="Rectangle 3"/>
          <p:cNvSpPr>
            <a:spLocks noGrp="1" noChangeArrowheads="1"/>
          </p:cNvSpPr>
          <p:nvPr>
            <p:ph type="body" idx="1"/>
          </p:nvPr>
        </p:nvSpPr>
        <p:spPr>
          <a:xfrm>
            <a:off x="685800" y="2514600"/>
            <a:ext cx="7772400" cy="4114800"/>
          </a:xfrm>
        </p:spPr>
        <p:txBody>
          <a:bodyPr/>
          <a:lstStyle/>
          <a:p>
            <a:pPr algn="ctr" eaLnBrk="1" hangingPunct="1">
              <a:buFontTx/>
              <a:buNone/>
            </a:pPr>
            <a:r>
              <a:rPr lang="en-US" smtClean="0"/>
              <a:t>“</a:t>
            </a:r>
            <a:r>
              <a:rPr lang="en-US" sz="3600" i="1" smtClean="0"/>
              <a:t>You have brains in your head…You have feet in your shoes.  You can steer yourself in any direction you choose!”</a:t>
            </a:r>
          </a:p>
          <a:p>
            <a:pPr algn="ctr" eaLnBrk="1" hangingPunct="1">
              <a:buFontTx/>
              <a:buNone/>
            </a:pPr>
            <a:r>
              <a:rPr lang="en-US" sz="3600" b="1" i="1" smtClean="0"/>
              <a:t>                                        </a:t>
            </a:r>
            <a:r>
              <a:rPr lang="en-US" sz="2800" b="1" i="1" smtClean="0"/>
              <a:t>-</a:t>
            </a:r>
            <a:r>
              <a:rPr lang="en-US" sz="2800" i="1" smtClean="0"/>
              <a:t>Dr. Seuss</a:t>
            </a:r>
          </a:p>
          <a:p>
            <a:pPr algn="ctr" eaLnBrk="1" hangingPunct="1">
              <a:buFontTx/>
              <a:buNone/>
            </a:pPr>
            <a:endParaRPr lang="en-US" sz="2800" i="1"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Footer Placeholder 4"/>
          <p:cNvSpPr>
            <a:spLocks noGrp="1"/>
          </p:cNvSpPr>
          <p:nvPr>
            <p:ph type="ftr" sz="quarter" idx="11"/>
          </p:nvPr>
        </p:nvSpPr>
        <p:spPr>
          <a:noFill/>
        </p:spPr>
        <p:txBody>
          <a:bodyPr/>
          <a:lstStyle/>
          <a:p>
            <a:r>
              <a:rPr lang="en-US" smtClean="0"/>
              <a:t>Copyright, D.White 2010</a:t>
            </a:r>
          </a:p>
        </p:txBody>
      </p:sp>
      <p:sp>
        <p:nvSpPr>
          <p:cNvPr id="141314" name="Rectangle 2"/>
          <p:cNvSpPr>
            <a:spLocks noGrp="1" noChangeArrowheads="1"/>
          </p:cNvSpPr>
          <p:nvPr>
            <p:ph type="title"/>
          </p:nvPr>
        </p:nvSpPr>
        <p:spPr/>
        <p:txBody>
          <a:bodyPr/>
          <a:lstStyle/>
          <a:p>
            <a:pPr eaLnBrk="1" hangingPunct="1"/>
            <a:r>
              <a:rPr lang="en-US" smtClean="0"/>
              <a:t>Key points for clinical practice</a:t>
            </a:r>
          </a:p>
        </p:txBody>
      </p:sp>
      <p:sp>
        <p:nvSpPr>
          <p:cNvPr id="141315" name="Rectangle 3"/>
          <p:cNvSpPr>
            <a:spLocks noGrp="1" noChangeArrowheads="1"/>
          </p:cNvSpPr>
          <p:nvPr>
            <p:ph type="body" idx="1"/>
          </p:nvPr>
        </p:nvSpPr>
        <p:spPr>
          <a:xfrm>
            <a:off x="1371600" y="2057400"/>
            <a:ext cx="7772400" cy="4114800"/>
          </a:xfrm>
        </p:spPr>
        <p:txBody>
          <a:bodyPr/>
          <a:lstStyle/>
          <a:p>
            <a:pPr eaLnBrk="1" hangingPunct="1"/>
            <a:r>
              <a:rPr lang="en-US" sz="3600" smtClean="0"/>
              <a:t>Supervision*</a:t>
            </a:r>
          </a:p>
          <a:p>
            <a:pPr eaLnBrk="1" hangingPunct="1"/>
            <a:r>
              <a:rPr lang="en-US" sz="3600" smtClean="0"/>
              <a:t>Boundary adherence</a:t>
            </a:r>
          </a:p>
          <a:p>
            <a:pPr eaLnBrk="1" hangingPunct="1"/>
            <a:r>
              <a:rPr lang="en-US" sz="3600" smtClean="0"/>
              <a:t>Self-awareness</a:t>
            </a:r>
          </a:p>
          <a:p>
            <a:pPr eaLnBrk="1" hangingPunct="1"/>
            <a:r>
              <a:rPr lang="en-US" sz="3600" smtClean="0"/>
              <a:t>Processing of events and emotions</a:t>
            </a:r>
          </a:p>
          <a:p>
            <a:pPr eaLnBrk="1" hangingPunct="1"/>
            <a:r>
              <a:rPr lang="en-US" sz="3600" smtClean="0"/>
              <a:t>Horizontal violence</a:t>
            </a:r>
          </a:p>
          <a:p>
            <a:pPr eaLnBrk="1" hangingPunct="1"/>
            <a:r>
              <a:rPr lang="en-US" sz="3600" i="1" smtClean="0"/>
              <a:t>De-obligate</a:t>
            </a:r>
            <a:r>
              <a:rPr lang="en-US" sz="3600" smtClean="0"/>
              <a:t> yourself</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Footer Placeholder 4"/>
          <p:cNvSpPr>
            <a:spLocks noGrp="1"/>
          </p:cNvSpPr>
          <p:nvPr>
            <p:ph type="ftr" sz="quarter" idx="11"/>
          </p:nvPr>
        </p:nvSpPr>
        <p:spPr>
          <a:noFill/>
        </p:spPr>
        <p:txBody>
          <a:bodyPr/>
          <a:lstStyle/>
          <a:p>
            <a:r>
              <a:rPr lang="en-US" smtClean="0"/>
              <a:t>Copyright, D.White 2010</a:t>
            </a:r>
          </a:p>
        </p:txBody>
      </p:sp>
      <p:sp>
        <p:nvSpPr>
          <p:cNvPr id="142338" name="Rectangle 2"/>
          <p:cNvSpPr>
            <a:spLocks noGrp="1" noChangeArrowheads="1"/>
          </p:cNvSpPr>
          <p:nvPr>
            <p:ph type="title"/>
          </p:nvPr>
        </p:nvSpPr>
        <p:spPr/>
        <p:txBody>
          <a:bodyPr/>
          <a:lstStyle/>
          <a:p>
            <a:pPr eaLnBrk="1" hangingPunct="1"/>
            <a:r>
              <a:rPr lang="en-US" smtClean="0"/>
              <a:t>More stuff to know…</a:t>
            </a:r>
          </a:p>
        </p:txBody>
      </p:sp>
      <p:sp>
        <p:nvSpPr>
          <p:cNvPr id="142339" name="Rectangle 3"/>
          <p:cNvSpPr>
            <a:spLocks noGrp="1" noChangeArrowheads="1"/>
          </p:cNvSpPr>
          <p:nvPr>
            <p:ph type="body" idx="1"/>
          </p:nvPr>
        </p:nvSpPr>
        <p:spPr>
          <a:xfrm>
            <a:off x="838200" y="1981200"/>
            <a:ext cx="7772400" cy="4114800"/>
          </a:xfrm>
        </p:spPr>
        <p:txBody>
          <a:bodyPr/>
          <a:lstStyle/>
          <a:p>
            <a:pPr eaLnBrk="1" hangingPunct="1">
              <a:lnSpc>
                <a:spcPct val="80000"/>
              </a:lnSpc>
            </a:pPr>
            <a:r>
              <a:rPr lang="en-US" sz="2800" smtClean="0"/>
              <a:t>The way you </a:t>
            </a:r>
            <a:r>
              <a:rPr lang="en-US" sz="2800" i="1" smtClean="0"/>
              <a:t>feel or behave</a:t>
            </a:r>
            <a:r>
              <a:rPr lang="en-US" sz="2800" smtClean="0"/>
              <a:t> is never caused by others or the way they treat you.</a:t>
            </a:r>
          </a:p>
          <a:p>
            <a:pPr eaLnBrk="1" hangingPunct="1">
              <a:lnSpc>
                <a:spcPct val="80000"/>
              </a:lnSpc>
            </a:pPr>
            <a:r>
              <a:rPr lang="en-US" sz="2800" smtClean="0"/>
              <a:t>The way you </a:t>
            </a:r>
            <a:r>
              <a:rPr lang="en-US" sz="2800" i="1" smtClean="0"/>
              <a:t>behave is influenced by how you feel.</a:t>
            </a:r>
          </a:p>
          <a:p>
            <a:pPr eaLnBrk="1" hangingPunct="1">
              <a:lnSpc>
                <a:spcPct val="80000"/>
              </a:lnSpc>
            </a:pPr>
            <a:r>
              <a:rPr lang="en-US" sz="2800" smtClean="0"/>
              <a:t>The way you feel is created and controlled and maintained by </a:t>
            </a:r>
            <a:r>
              <a:rPr lang="en-US" sz="2800" i="1" smtClean="0"/>
              <a:t>interpretations in your mind.</a:t>
            </a:r>
          </a:p>
          <a:p>
            <a:pPr eaLnBrk="1" hangingPunct="1">
              <a:lnSpc>
                <a:spcPct val="80000"/>
              </a:lnSpc>
            </a:pPr>
            <a:r>
              <a:rPr lang="en-US" sz="2800" i="1" smtClean="0"/>
              <a:t>Anything that was learned can be unlearned.</a:t>
            </a:r>
            <a:r>
              <a:rPr lang="en-US" sz="2800" smtClean="0"/>
              <a:t>*</a:t>
            </a:r>
            <a:endParaRPr lang="en-US" sz="2800" i="1" smtClean="0"/>
          </a:p>
          <a:p>
            <a:pPr eaLnBrk="1" hangingPunct="1">
              <a:lnSpc>
                <a:spcPct val="80000"/>
              </a:lnSpc>
            </a:pPr>
            <a:r>
              <a:rPr lang="en-US" sz="2800" smtClean="0"/>
              <a:t>You </a:t>
            </a:r>
            <a:r>
              <a:rPr lang="en-US" sz="2800" i="1" smtClean="0"/>
              <a:t>can </a:t>
            </a:r>
            <a:r>
              <a:rPr lang="en-US" sz="2800" smtClean="0"/>
              <a:t>change the way you think!</a:t>
            </a:r>
          </a:p>
          <a:p>
            <a:pPr eaLnBrk="1" hangingPunct="1">
              <a:lnSpc>
                <a:spcPct val="80000"/>
              </a:lnSpc>
            </a:pPr>
            <a:r>
              <a:rPr lang="en-US" sz="2800" smtClean="0"/>
              <a:t>Getting </a:t>
            </a:r>
            <a:r>
              <a:rPr lang="en-US" sz="2800" i="1" smtClean="0"/>
              <a:t>reasonably upset</a:t>
            </a:r>
            <a:r>
              <a:rPr lang="en-US" sz="2800" smtClean="0"/>
              <a:t> instead of </a:t>
            </a:r>
            <a:r>
              <a:rPr lang="en-US" sz="2800" i="1" smtClean="0"/>
              <a:t>overly upset</a:t>
            </a:r>
            <a:r>
              <a:rPr lang="en-US" sz="2800" smtClean="0"/>
              <a:t> can give you choice and control.</a:t>
            </a:r>
          </a:p>
          <a:p>
            <a:pPr eaLnBrk="1" hangingPunct="1">
              <a:lnSpc>
                <a:spcPct val="80000"/>
              </a:lnSpc>
              <a:buFontTx/>
              <a:buNone/>
            </a:pPr>
            <a:r>
              <a:rPr lang="en-US" sz="2800" smtClean="0"/>
              <a:t>                              </a:t>
            </a:r>
            <a:r>
              <a:rPr lang="en-US" sz="2000" i="1" u="sng" smtClean="0"/>
              <a:t>Managing Emotions Under Pressure</a:t>
            </a:r>
            <a:r>
              <a:rPr lang="en-US" sz="2000" i="1" smtClean="0"/>
              <a:t>,</a:t>
            </a:r>
            <a:r>
              <a:rPr lang="en-US" sz="2000" smtClean="0"/>
              <a:t> 2006</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Footer Placeholder 2"/>
          <p:cNvSpPr>
            <a:spLocks noGrp="1"/>
          </p:cNvSpPr>
          <p:nvPr>
            <p:ph type="ftr" sz="quarter" idx="11"/>
          </p:nvPr>
        </p:nvSpPr>
        <p:spPr>
          <a:noFill/>
        </p:spPr>
        <p:txBody>
          <a:bodyPr/>
          <a:lstStyle/>
          <a:p>
            <a:r>
              <a:rPr lang="en-US" smtClean="0"/>
              <a:t>Copyright, D.White 2010</a:t>
            </a:r>
          </a:p>
        </p:txBody>
      </p:sp>
      <p:sp>
        <p:nvSpPr>
          <p:cNvPr id="143362" name="Rectangle 2"/>
          <p:cNvSpPr>
            <a:spLocks noGrp="1" noChangeArrowheads="1"/>
          </p:cNvSpPr>
          <p:nvPr>
            <p:ph type="title" idx="4294967295"/>
          </p:nvPr>
        </p:nvSpPr>
        <p:spPr/>
        <p:txBody>
          <a:bodyPr/>
          <a:lstStyle/>
          <a:p>
            <a:pPr eaLnBrk="1" hangingPunct="1"/>
            <a:r>
              <a:rPr lang="en-US" sz="4000" smtClean="0"/>
              <a:t>Methodologies for </a:t>
            </a:r>
            <a:br>
              <a:rPr lang="en-US" sz="4000" smtClean="0"/>
            </a:br>
            <a:r>
              <a:rPr lang="en-US" sz="4000" smtClean="0"/>
              <a:t>Biopsychosocial Role Strain</a:t>
            </a:r>
          </a:p>
        </p:txBody>
      </p:sp>
      <p:sp>
        <p:nvSpPr>
          <p:cNvPr id="143363"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43364" name="Rectangle 4"/>
          <p:cNvSpPr>
            <a:spLocks noChangeArrowheads="1"/>
          </p:cNvSpPr>
          <p:nvPr/>
        </p:nvSpPr>
        <p:spPr bwMode="auto">
          <a:xfrm>
            <a:off x="990600" y="1981200"/>
            <a:ext cx="7620000" cy="4191000"/>
          </a:xfrm>
          <a:prstGeom prst="rect">
            <a:avLst/>
          </a:prstGeom>
          <a:noFill/>
          <a:ln w="9525">
            <a:noFill/>
            <a:miter lim="800000"/>
            <a:headEnd/>
            <a:tailEnd/>
          </a:ln>
        </p:spPr>
        <p:txBody>
          <a:bodyPr lIns="92075" tIns="46038" rIns="92075" bIns="46038"/>
          <a:lstStyle/>
          <a:p>
            <a:pPr marL="109538" indent="-109538">
              <a:spcBef>
                <a:spcPct val="20000"/>
              </a:spcBef>
              <a:buClr>
                <a:schemeClr val="tx2"/>
              </a:buClr>
              <a:buFontTx/>
              <a:buChar char="•"/>
            </a:pPr>
            <a:r>
              <a:rPr lang="en-US" sz="2700">
                <a:latin typeface="Times New Roman" pitchFamily="18" charset="0"/>
              </a:rPr>
              <a:t>Personal Philosophy</a:t>
            </a:r>
          </a:p>
          <a:p>
            <a:pPr marL="109538" indent="-109538">
              <a:spcBef>
                <a:spcPct val="20000"/>
              </a:spcBef>
              <a:buClr>
                <a:schemeClr val="tx2"/>
              </a:buClr>
              <a:buFontTx/>
              <a:buChar char="•"/>
            </a:pPr>
            <a:r>
              <a:rPr lang="en-US" sz="2700">
                <a:latin typeface="Times New Roman" pitchFamily="18" charset="0"/>
              </a:rPr>
              <a:t>Support Groups</a:t>
            </a:r>
          </a:p>
          <a:p>
            <a:pPr marL="109538" indent="-109538">
              <a:spcBef>
                <a:spcPct val="20000"/>
              </a:spcBef>
              <a:buClr>
                <a:schemeClr val="tx2"/>
              </a:buClr>
              <a:buFontTx/>
              <a:buChar char="•"/>
            </a:pPr>
            <a:r>
              <a:rPr lang="en-US" sz="2700">
                <a:latin typeface="Times New Roman" pitchFamily="18" charset="0"/>
              </a:rPr>
              <a:t>Workplace Support (lunch time meetings, gyms, spiritual areas, supervision luncheons, away days)</a:t>
            </a:r>
          </a:p>
          <a:p>
            <a:pPr marL="109538" indent="-109538">
              <a:spcBef>
                <a:spcPct val="20000"/>
              </a:spcBef>
              <a:buClr>
                <a:schemeClr val="tx2"/>
              </a:buClr>
              <a:buFontTx/>
              <a:buChar char="•"/>
            </a:pPr>
            <a:r>
              <a:rPr lang="en-US" sz="2700">
                <a:latin typeface="Times New Roman" pitchFamily="18" charset="0"/>
              </a:rPr>
              <a:t>Exercise programs</a:t>
            </a:r>
          </a:p>
          <a:p>
            <a:pPr marL="109538" indent="-109538">
              <a:spcBef>
                <a:spcPct val="20000"/>
              </a:spcBef>
              <a:buClr>
                <a:schemeClr val="tx2"/>
              </a:buClr>
              <a:buFontTx/>
              <a:buChar char="•"/>
            </a:pPr>
            <a:r>
              <a:rPr lang="en-US" sz="2700">
                <a:latin typeface="Times New Roman" pitchFamily="18" charset="0"/>
              </a:rPr>
              <a:t>Educational pursuits</a:t>
            </a:r>
          </a:p>
          <a:p>
            <a:pPr marL="109538" indent="-109538">
              <a:spcBef>
                <a:spcPct val="20000"/>
              </a:spcBef>
              <a:buClr>
                <a:schemeClr val="tx2"/>
              </a:buClr>
              <a:buFontTx/>
              <a:buChar char="•"/>
            </a:pPr>
            <a:r>
              <a:rPr lang="en-US" sz="2700">
                <a:latin typeface="Times New Roman" pitchFamily="18" charset="0"/>
              </a:rPr>
              <a:t>RTW (Return-to-Work) Contracts (when applicable, established boundaries and parameters)</a:t>
            </a:r>
            <a:r>
              <a:rPr lang="en-US" sz="2800">
                <a:latin typeface="Times New Roman" pitchFamily="18" charset="0"/>
              </a:rPr>
              <a:t> </a:t>
            </a:r>
          </a:p>
          <a:p>
            <a:pPr marL="109538" indent="-109538" algn="ctr">
              <a:spcBef>
                <a:spcPct val="20000"/>
              </a:spcBef>
              <a:buClr>
                <a:schemeClr val="tx2"/>
              </a:buClr>
            </a:pPr>
            <a:endParaRPr lang="en-US" sz="2800">
              <a:latin typeface="Times New Roman" pitchFamily="18" charset="0"/>
            </a:endParaRPr>
          </a:p>
          <a:p>
            <a:pPr marL="109538" indent="-109538" algn="ctr">
              <a:spcBef>
                <a:spcPct val="20000"/>
              </a:spcBef>
              <a:buClr>
                <a:schemeClr val="tx2"/>
              </a:buClr>
            </a:pPr>
            <a:endParaRPr lang="en-US" sz="3000">
              <a:latin typeface="Times New Roman" pitchFamily="18" charset="0"/>
            </a:endParaRPr>
          </a:p>
          <a:p>
            <a:pPr marL="109538" indent="-109538">
              <a:spcBef>
                <a:spcPct val="20000"/>
              </a:spcBef>
              <a:buClr>
                <a:schemeClr val="tx2"/>
              </a:buClr>
              <a:buFontTx/>
              <a:buChar char="•"/>
            </a:pPr>
            <a:endParaRPr lang="en-US" sz="3000">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Footer Placeholder 2"/>
          <p:cNvSpPr>
            <a:spLocks noGrp="1"/>
          </p:cNvSpPr>
          <p:nvPr>
            <p:ph type="ftr" sz="quarter" idx="11"/>
          </p:nvPr>
        </p:nvSpPr>
        <p:spPr>
          <a:noFill/>
        </p:spPr>
        <p:txBody>
          <a:bodyPr/>
          <a:lstStyle/>
          <a:p>
            <a:r>
              <a:rPr lang="en-US" smtClean="0"/>
              <a:t>Copyright, D.White 2010</a:t>
            </a:r>
          </a:p>
        </p:txBody>
      </p:sp>
      <p:sp>
        <p:nvSpPr>
          <p:cNvPr id="144386" name="Rectangle 2"/>
          <p:cNvSpPr>
            <a:spLocks noGrp="1" noChangeArrowheads="1"/>
          </p:cNvSpPr>
          <p:nvPr>
            <p:ph type="title" idx="4294967295"/>
          </p:nvPr>
        </p:nvSpPr>
        <p:spPr/>
        <p:txBody>
          <a:bodyPr/>
          <a:lstStyle/>
          <a:p>
            <a:pPr eaLnBrk="1" hangingPunct="1"/>
            <a:r>
              <a:rPr lang="en-US" sz="4000" smtClean="0"/>
              <a:t>Healthy Strategies for Survival</a:t>
            </a:r>
          </a:p>
        </p:txBody>
      </p:sp>
      <p:sp>
        <p:nvSpPr>
          <p:cNvPr id="144387"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44388" name="Rectangle 4"/>
          <p:cNvSpPr>
            <a:spLocks noChangeArrowheads="1"/>
          </p:cNvSpPr>
          <p:nvPr/>
        </p:nvSpPr>
        <p:spPr bwMode="auto">
          <a:xfrm>
            <a:off x="381000" y="2133600"/>
            <a:ext cx="8458200" cy="3886200"/>
          </a:xfrm>
          <a:prstGeom prst="rect">
            <a:avLst/>
          </a:prstGeom>
          <a:noFill/>
          <a:ln w="9525">
            <a:noFill/>
            <a:miter lim="800000"/>
            <a:headEnd/>
            <a:tailEnd/>
          </a:ln>
        </p:spPr>
        <p:txBody>
          <a:bodyPr lIns="92075" tIns="46038" rIns="92075" bIns="46038"/>
          <a:lstStyle/>
          <a:p>
            <a:pPr marL="109538" indent="-109538">
              <a:spcBef>
                <a:spcPct val="20000"/>
              </a:spcBef>
              <a:buClr>
                <a:schemeClr val="tx2"/>
              </a:buClr>
              <a:buFontTx/>
              <a:buChar char="•"/>
            </a:pPr>
            <a:r>
              <a:rPr lang="en-US" sz="3200">
                <a:latin typeface="Times New Roman" pitchFamily="18" charset="0"/>
              </a:rPr>
              <a:t>  </a:t>
            </a:r>
            <a:r>
              <a:rPr lang="en-US" sz="2800">
                <a:latin typeface="Times New Roman" pitchFamily="18" charset="0"/>
              </a:rPr>
              <a:t>Assertiveness Training - Learning how to present                   </a:t>
            </a:r>
          </a:p>
          <a:p>
            <a:pPr marL="109538" indent="-109538">
              <a:spcBef>
                <a:spcPct val="20000"/>
              </a:spcBef>
              <a:buClr>
                <a:schemeClr val="tx2"/>
              </a:buClr>
            </a:pPr>
            <a:r>
              <a:rPr lang="en-US" sz="2800">
                <a:latin typeface="Times New Roman" pitchFamily="18" charset="0"/>
              </a:rPr>
              <a:t>    personal views without aggression</a:t>
            </a:r>
          </a:p>
          <a:p>
            <a:pPr marL="109538" indent="-109538">
              <a:spcBef>
                <a:spcPct val="20000"/>
              </a:spcBef>
              <a:buClr>
                <a:schemeClr val="tx2"/>
              </a:buClr>
              <a:buFontTx/>
              <a:buChar char="•"/>
            </a:pPr>
            <a:r>
              <a:rPr lang="en-US" sz="2800">
                <a:latin typeface="Times New Roman" pitchFamily="18" charset="0"/>
              </a:rPr>
              <a:t>  Health Promotion - Learning &amp; self - health care</a:t>
            </a:r>
          </a:p>
          <a:p>
            <a:pPr marL="109538" indent="-109538">
              <a:spcBef>
                <a:spcPct val="20000"/>
              </a:spcBef>
              <a:buClr>
                <a:schemeClr val="tx2"/>
              </a:buClr>
              <a:buFontTx/>
              <a:buChar char="•"/>
            </a:pPr>
            <a:r>
              <a:rPr lang="en-US" sz="2800">
                <a:latin typeface="Times New Roman" pitchFamily="18" charset="0"/>
              </a:rPr>
              <a:t>  Adaptation - Goal surrender</a:t>
            </a:r>
          </a:p>
          <a:p>
            <a:pPr marL="109538" indent="-109538">
              <a:spcBef>
                <a:spcPct val="20000"/>
              </a:spcBef>
              <a:buClr>
                <a:schemeClr val="tx2"/>
              </a:buClr>
              <a:buFontTx/>
              <a:buChar char="•"/>
            </a:pPr>
            <a:r>
              <a:rPr lang="en-US" sz="2800">
                <a:latin typeface="Times New Roman" pitchFamily="18" charset="0"/>
              </a:rPr>
              <a:t>  Learning to “Roll with the Punches”</a:t>
            </a:r>
          </a:p>
          <a:p>
            <a:pPr marL="109538" indent="-109538">
              <a:spcBef>
                <a:spcPct val="20000"/>
              </a:spcBef>
              <a:buClr>
                <a:schemeClr val="tx2"/>
              </a:buClr>
              <a:buFontTx/>
              <a:buChar char="•"/>
            </a:pPr>
            <a:r>
              <a:rPr lang="en-US" sz="2800">
                <a:latin typeface="Times New Roman" pitchFamily="18" charset="0"/>
              </a:rPr>
              <a:t>  Cooperation - Affiliation “Social Glue” bonding</a:t>
            </a:r>
          </a:p>
          <a:p>
            <a:pPr marL="109538" indent="-109538">
              <a:spcBef>
                <a:spcPct val="20000"/>
              </a:spcBef>
              <a:buClr>
                <a:schemeClr val="tx2"/>
              </a:buClr>
              <a:buFontTx/>
              <a:buChar char="•"/>
            </a:pPr>
            <a:r>
              <a:rPr lang="en-US" sz="2800">
                <a:latin typeface="Times New Roman" pitchFamily="18" charset="0"/>
              </a:rPr>
              <a:t>  Develop emotional resilience</a:t>
            </a:r>
          </a:p>
          <a:p>
            <a:pPr marL="109538" indent="-109538">
              <a:spcBef>
                <a:spcPct val="20000"/>
              </a:spcBef>
              <a:buClr>
                <a:schemeClr val="tx2"/>
              </a:buClr>
            </a:pPr>
            <a:endParaRPr lang="en-US" sz="280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noFill/>
        </p:spPr>
        <p:txBody>
          <a:bodyPr/>
          <a:lstStyle/>
          <a:p>
            <a:r>
              <a:rPr lang="en-US" smtClean="0"/>
              <a:t>Copyright, D.White 2010</a:t>
            </a:r>
          </a:p>
        </p:txBody>
      </p:sp>
      <p:sp>
        <p:nvSpPr>
          <p:cNvPr id="22530" name="Rectangle 1026"/>
          <p:cNvSpPr>
            <a:spLocks noGrp="1" noChangeArrowheads="1"/>
          </p:cNvSpPr>
          <p:nvPr>
            <p:ph type="title"/>
          </p:nvPr>
        </p:nvSpPr>
        <p:spPr/>
        <p:txBody>
          <a:bodyPr/>
          <a:lstStyle/>
          <a:p>
            <a:pPr algn="ctr" eaLnBrk="1" hangingPunct="1"/>
            <a:r>
              <a:rPr lang="en-US" smtClean="0"/>
              <a:t>Lemuel Shattuck Hospital    </a:t>
            </a:r>
          </a:p>
        </p:txBody>
      </p:sp>
      <p:pic>
        <p:nvPicPr>
          <p:cNvPr id="22531" name="Picture 1028" descr="LSHpic"/>
          <p:cNvPicPr>
            <a:picLocks noChangeAspect="1" noChangeArrowheads="1"/>
          </p:cNvPicPr>
          <p:nvPr>
            <p:ph type="body" idx="1"/>
          </p:nvPr>
        </p:nvPicPr>
        <p:blipFill>
          <a:blip r:embed="rId2"/>
          <a:srcRect/>
          <a:stretch>
            <a:fillRect/>
          </a:stretch>
        </p:blipFill>
        <p:spPr>
          <a:xfrm>
            <a:off x="1557338" y="2057400"/>
            <a:ext cx="6029325" cy="4114800"/>
          </a:xfrm>
        </p:spPr>
      </p:pic>
    </p:spTree>
  </p:cSld>
  <p:clrMapOvr>
    <a:masterClrMapping/>
  </p:clrMapOvr>
  <p:transition spd="med">
    <p:zoom dir="in"/>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Footer Placeholder 2"/>
          <p:cNvSpPr>
            <a:spLocks noGrp="1"/>
          </p:cNvSpPr>
          <p:nvPr>
            <p:ph type="ftr" sz="quarter" idx="11"/>
          </p:nvPr>
        </p:nvSpPr>
        <p:spPr>
          <a:noFill/>
        </p:spPr>
        <p:txBody>
          <a:bodyPr/>
          <a:lstStyle/>
          <a:p>
            <a:r>
              <a:rPr lang="en-US" smtClean="0"/>
              <a:t>Copyright, D.White 2010</a:t>
            </a:r>
          </a:p>
        </p:txBody>
      </p:sp>
      <p:sp>
        <p:nvSpPr>
          <p:cNvPr id="145410" name="Rectangle 2"/>
          <p:cNvSpPr>
            <a:spLocks noGrp="1" noChangeArrowheads="1"/>
          </p:cNvSpPr>
          <p:nvPr>
            <p:ph type="title" idx="4294967295"/>
          </p:nvPr>
        </p:nvSpPr>
        <p:spPr/>
        <p:txBody>
          <a:bodyPr/>
          <a:lstStyle/>
          <a:p>
            <a:pPr eaLnBrk="1" hangingPunct="1"/>
            <a:r>
              <a:rPr lang="en-US" sz="4000" smtClean="0"/>
              <a:t>Healthy Strategies for Survival, continued</a:t>
            </a:r>
          </a:p>
        </p:txBody>
      </p:sp>
      <p:sp>
        <p:nvSpPr>
          <p:cNvPr id="145411" name="Text Box 3"/>
          <p:cNvSpPr txBox="1">
            <a:spLocks noChangeArrowheads="1"/>
          </p:cNvSpPr>
          <p:nvPr/>
        </p:nvSpPr>
        <p:spPr bwMode="auto">
          <a:xfrm>
            <a:off x="1905000" y="2438400"/>
            <a:ext cx="5867400" cy="457200"/>
          </a:xfrm>
          <a:prstGeom prst="rect">
            <a:avLst/>
          </a:prstGeom>
          <a:noFill/>
          <a:ln w="12700">
            <a:noFill/>
            <a:miter lim="800000"/>
            <a:headEnd type="none" w="sm" len="sm"/>
            <a:tailEnd type="none" w="sm" len="sm"/>
          </a:ln>
        </p:spPr>
        <p:txBody>
          <a:bodyPr>
            <a:spAutoFit/>
          </a:bodyPr>
          <a:lstStyle/>
          <a:p>
            <a:pPr>
              <a:spcBef>
                <a:spcPct val="50000"/>
              </a:spcBef>
            </a:pPr>
            <a:endParaRPr lang="en-US">
              <a:latin typeface="Times New Roman" pitchFamily="18" charset="0"/>
            </a:endParaRPr>
          </a:p>
        </p:txBody>
      </p:sp>
      <p:sp>
        <p:nvSpPr>
          <p:cNvPr id="145412" name="Rectangle 4"/>
          <p:cNvSpPr>
            <a:spLocks noChangeArrowheads="1"/>
          </p:cNvSpPr>
          <p:nvPr/>
        </p:nvSpPr>
        <p:spPr bwMode="auto">
          <a:xfrm>
            <a:off x="685800" y="2133600"/>
            <a:ext cx="7924800" cy="4191000"/>
          </a:xfrm>
          <a:prstGeom prst="rect">
            <a:avLst/>
          </a:prstGeom>
          <a:noFill/>
          <a:ln w="9525">
            <a:noFill/>
            <a:miter lim="800000"/>
            <a:headEnd/>
            <a:tailEnd/>
          </a:ln>
        </p:spPr>
        <p:txBody>
          <a:bodyPr lIns="92075" tIns="46038" rIns="92075" bIns="46038"/>
          <a:lstStyle/>
          <a:p>
            <a:pPr marL="109538" indent="-109538">
              <a:spcBef>
                <a:spcPct val="20000"/>
              </a:spcBef>
              <a:buClr>
                <a:schemeClr val="tx2"/>
              </a:buClr>
              <a:buFontTx/>
              <a:buChar char="•"/>
            </a:pPr>
            <a:r>
              <a:rPr lang="en-US" sz="3700">
                <a:latin typeface="Times New Roman" pitchFamily="18" charset="0"/>
              </a:rPr>
              <a:t> </a:t>
            </a:r>
            <a:r>
              <a:rPr lang="en-US" sz="3200">
                <a:latin typeface="Times New Roman" pitchFamily="18" charset="0"/>
              </a:rPr>
              <a:t>Recognition of competing—originates    </a:t>
            </a:r>
          </a:p>
          <a:p>
            <a:pPr marL="109538" indent="-109538">
              <a:spcBef>
                <a:spcPct val="20000"/>
              </a:spcBef>
              <a:buClr>
                <a:schemeClr val="tx2"/>
              </a:buClr>
            </a:pPr>
            <a:r>
              <a:rPr lang="en-US" sz="3200">
                <a:latin typeface="Times New Roman" pitchFamily="18" charset="0"/>
              </a:rPr>
              <a:t>   in primal drives…</a:t>
            </a:r>
            <a:r>
              <a:rPr lang="en-US" sz="3200" i="1">
                <a:latin typeface="Times New Roman" pitchFamily="18" charset="0"/>
              </a:rPr>
              <a:t>food, power, sex</a:t>
            </a:r>
          </a:p>
          <a:p>
            <a:pPr marL="109538" indent="-109538">
              <a:spcBef>
                <a:spcPct val="20000"/>
              </a:spcBef>
              <a:buClr>
                <a:schemeClr val="tx2"/>
              </a:buClr>
              <a:buFontTx/>
              <a:buChar char="•"/>
            </a:pPr>
            <a:r>
              <a:rPr lang="en-US" sz="3200">
                <a:latin typeface="Times New Roman" pitchFamily="18" charset="0"/>
              </a:rPr>
              <a:t> Supervision - New techniques/new   </a:t>
            </a:r>
          </a:p>
          <a:p>
            <a:pPr marL="109538" indent="-109538">
              <a:spcBef>
                <a:spcPct val="20000"/>
              </a:spcBef>
              <a:buClr>
                <a:schemeClr val="tx2"/>
              </a:buClr>
            </a:pPr>
            <a:r>
              <a:rPr lang="en-US" sz="3200">
                <a:latin typeface="Times New Roman" pitchFamily="18" charset="0"/>
              </a:rPr>
              <a:t>   perspective</a:t>
            </a:r>
          </a:p>
          <a:p>
            <a:pPr marL="109538" indent="-109538">
              <a:spcBef>
                <a:spcPct val="20000"/>
              </a:spcBef>
              <a:buClr>
                <a:schemeClr val="tx2"/>
              </a:buClr>
              <a:buFontTx/>
              <a:buChar char="•"/>
            </a:pPr>
            <a:r>
              <a:rPr lang="en-US" sz="3200">
                <a:latin typeface="Times New Roman" pitchFamily="18" charset="0"/>
              </a:rPr>
              <a:t> Continuous critical thinking</a:t>
            </a:r>
          </a:p>
          <a:p>
            <a:pPr marL="109538" indent="-109538">
              <a:spcBef>
                <a:spcPct val="20000"/>
              </a:spcBef>
              <a:buClr>
                <a:schemeClr val="tx2"/>
              </a:buClr>
              <a:buFontTx/>
              <a:buChar char="•"/>
            </a:pPr>
            <a:r>
              <a:rPr lang="en-US" sz="3200">
                <a:latin typeface="Times New Roman" pitchFamily="18" charset="0"/>
              </a:rPr>
              <a:t> Methodologies for role strain</a:t>
            </a:r>
          </a:p>
          <a:p>
            <a:pPr marL="109538" indent="-109538" algn="ctr">
              <a:spcBef>
                <a:spcPct val="20000"/>
              </a:spcBef>
              <a:buClr>
                <a:schemeClr val="tx2"/>
              </a:buClr>
            </a:pPr>
            <a:endParaRPr lang="en-US" sz="3200">
              <a:latin typeface="Times New Roman" pitchFamily="18" charset="0"/>
            </a:endParaRPr>
          </a:p>
          <a:p>
            <a:pPr marL="109538" indent="-109538" algn="ctr">
              <a:spcBef>
                <a:spcPct val="20000"/>
              </a:spcBef>
              <a:buClr>
                <a:schemeClr val="tx2"/>
              </a:buClr>
            </a:pPr>
            <a:endParaRPr lang="en-US" sz="3000">
              <a:latin typeface="Times New Roman" pitchFamily="18" charset="0"/>
            </a:endParaRPr>
          </a:p>
          <a:p>
            <a:pPr marL="109538" indent="-109538">
              <a:spcBef>
                <a:spcPct val="20000"/>
              </a:spcBef>
              <a:buClr>
                <a:schemeClr val="tx2"/>
              </a:buClr>
              <a:buFontTx/>
              <a:buChar char="•"/>
            </a:pPr>
            <a:endParaRPr lang="en-US" sz="3000">
              <a:latin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Footer Placeholder 4"/>
          <p:cNvSpPr>
            <a:spLocks noGrp="1"/>
          </p:cNvSpPr>
          <p:nvPr>
            <p:ph type="ftr" sz="quarter" idx="11"/>
          </p:nvPr>
        </p:nvSpPr>
        <p:spPr>
          <a:noFill/>
        </p:spPr>
        <p:txBody>
          <a:bodyPr/>
          <a:lstStyle/>
          <a:p>
            <a:r>
              <a:rPr lang="en-US" smtClean="0"/>
              <a:t>Copyright, D.White 2010</a:t>
            </a:r>
          </a:p>
        </p:txBody>
      </p:sp>
      <p:sp>
        <p:nvSpPr>
          <p:cNvPr id="146434" name="Rectangle 2"/>
          <p:cNvSpPr>
            <a:spLocks noGrp="1" noChangeArrowheads="1"/>
          </p:cNvSpPr>
          <p:nvPr>
            <p:ph type="title"/>
          </p:nvPr>
        </p:nvSpPr>
        <p:spPr/>
        <p:txBody>
          <a:bodyPr/>
          <a:lstStyle/>
          <a:p>
            <a:pPr eaLnBrk="1" hangingPunct="1"/>
            <a:r>
              <a:rPr lang="en-US" smtClean="0"/>
              <a:t>More Healthy Strategies</a:t>
            </a:r>
          </a:p>
        </p:txBody>
      </p:sp>
      <p:sp>
        <p:nvSpPr>
          <p:cNvPr id="146435" name="Rectangle 3"/>
          <p:cNvSpPr>
            <a:spLocks noGrp="1" noChangeArrowheads="1"/>
          </p:cNvSpPr>
          <p:nvPr>
            <p:ph type="body" idx="1"/>
          </p:nvPr>
        </p:nvSpPr>
        <p:spPr>
          <a:xfrm>
            <a:off x="457200" y="1981200"/>
            <a:ext cx="8382000" cy="4038600"/>
          </a:xfrm>
        </p:spPr>
        <p:txBody>
          <a:bodyPr/>
          <a:lstStyle/>
          <a:p>
            <a:pPr eaLnBrk="1" hangingPunct="1">
              <a:lnSpc>
                <a:spcPct val="90000"/>
              </a:lnSpc>
            </a:pPr>
            <a:r>
              <a:rPr lang="en-US" sz="2800" smtClean="0"/>
              <a:t>Therapy—individual or group</a:t>
            </a:r>
          </a:p>
          <a:p>
            <a:pPr eaLnBrk="1" hangingPunct="1">
              <a:lnSpc>
                <a:spcPct val="90000"/>
              </a:lnSpc>
            </a:pPr>
            <a:r>
              <a:rPr lang="en-US" sz="2800" smtClean="0"/>
              <a:t>Employee Assistance Program (EAP) consultation</a:t>
            </a:r>
          </a:p>
          <a:p>
            <a:pPr eaLnBrk="1" hangingPunct="1">
              <a:lnSpc>
                <a:spcPct val="90000"/>
              </a:lnSpc>
            </a:pPr>
            <a:r>
              <a:rPr lang="en-US" sz="2800" smtClean="0"/>
              <a:t>Quiet/sacred areas  “</a:t>
            </a:r>
            <a:r>
              <a:rPr lang="en-US" sz="2800" i="1" smtClean="0"/>
              <a:t>Take 5 Room”</a:t>
            </a:r>
          </a:p>
          <a:p>
            <a:pPr eaLnBrk="1" hangingPunct="1">
              <a:lnSpc>
                <a:spcPct val="90000"/>
              </a:lnSpc>
            </a:pPr>
            <a:r>
              <a:rPr lang="en-US" sz="2800" smtClean="0"/>
              <a:t>Study groups</a:t>
            </a:r>
          </a:p>
          <a:p>
            <a:pPr eaLnBrk="1" hangingPunct="1">
              <a:lnSpc>
                <a:spcPct val="90000"/>
              </a:lnSpc>
            </a:pPr>
            <a:r>
              <a:rPr lang="en-US" sz="2800" smtClean="0"/>
              <a:t>Yoga/exercise/good nutrition*</a:t>
            </a:r>
          </a:p>
          <a:p>
            <a:pPr eaLnBrk="1" hangingPunct="1">
              <a:lnSpc>
                <a:spcPct val="90000"/>
              </a:lnSpc>
            </a:pPr>
            <a:r>
              <a:rPr lang="en-US" sz="2800" i="1" smtClean="0"/>
              <a:t>Stress</a:t>
            </a:r>
            <a:r>
              <a:rPr lang="en-US" sz="2800" smtClean="0"/>
              <a:t> e-mail forums</a:t>
            </a:r>
          </a:p>
          <a:p>
            <a:pPr eaLnBrk="1" hangingPunct="1">
              <a:lnSpc>
                <a:spcPct val="90000"/>
              </a:lnSpc>
            </a:pPr>
            <a:r>
              <a:rPr lang="en-US" sz="2800" smtClean="0"/>
              <a:t>Stress reduction programs</a:t>
            </a:r>
          </a:p>
          <a:p>
            <a:pPr eaLnBrk="1" hangingPunct="1">
              <a:lnSpc>
                <a:spcPct val="90000"/>
              </a:lnSpc>
            </a:pPr>
            <a:r>
              <a:rPr lang="en-US" sz="2800" smtClean="0"/>
              <a:t>Compassionate writing </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Footer Placeholder 4"/>
          <p:cNvSpPr>
            <a:spLocks noGrp="1"/>
          </p:cNvSpPr>
          <p:nvPr>
            <p:ph type="ftr" sz="quarter" idx="11"/>
          </p:nvPr>
        </p:nvSpPr>
        <p:spPr>
          <a:noFill/>
        </p:spPr>
        <p:txBody>
          <a:bodyPr/>
          <a:lstStyle/>
          <a:p>
            <a:r>
              <a:rPr lang="en-US" smtClean="0"/>
              <a:t>Copyright, D.White 2010</a:t>
            </a:r>
          </a:p>
        </p:txBody>
      </p:sp>
      <p:sp>
        <p:nvSpPr>
          <p:cNvPr id="147458" name="Rectangle 2"/>
          <p:cNvSpPr>
            <a:spLocks noGrp="1" noChangeArrowheads="1"/>
          </p:cNvSpPr>
          <p:nvPr>
            <p:ph type="title"/>
          </p:nvPr>
        </p:nvSpPr>
        <p:spPr/>
        <p:txBody>
          <a:bodyPr/>
          <a:lstStyle/>
          <a:p>
            <a:pPr eaLnBrk="1" hangingPunct="1"/>
            <a:r>
              <a:rPr lang="en-US" smtClean="0"/>
              <a:t>Healthy Strategies…</a:t>
            </a:r>
          </a:p>
        </p:txBody>
      </p:sp>
      <p:sp>
        <p:nvSpPr>
          <p:cNvPr id="147459" name="Rectangle 3"/>
          <p:cNvSpPr>
            <a:spLocks noGrp="1" noChangeArrowheads="1"/>
          </p:cNvSpPr>
          <p:nvPr>
            <p:ph type="body" idx="1"/>
          </p:nvPr>
        </p:nvSpPr>
        <p:spPr>
          <a:xfrm>
            <a:off x="762000" y="1905000"/>
            <a:ext cx="6934200" cy="4114800"/>
          </a:xfrm>
        </p:spPr>
        <p:txBody>
          <a:bodyPr/>
          <a:lstStyle/>
          <a:p>
            <a:pPr eaLnBrk="1" hangingPunct="1"/>
            <a:r>
              <a:rPr lang="en-US" sz="2800" smtClean="0"/>
              <a:t>Mental diversions—songs, movies, stories</a:t>
            </a:r>
          </a:p>
          <a:p>
            <a:pPr eaLnBrk="1" hangingPunct="1"/>
            <a:r>
              <a:rPr lang="en-US" sz="2800" smtClean="0"/>
              <a:t>Schedule vacations routinely</a:t>
            </a:r>
          </a:p>
          <a:p>
            <a:pPr eaLnBrk="1" hangingPunct="1"/>
            <a:r>
              <a:rPr lang="en-US" sz="2800" smtClean="0"/>
              <a:t>Alternative Therapies</a:t>
            </a:r>
          </a:p>
          <a:p>
            <a:pPr eaLnBrk="1" hangingPunct="1"/>
            <a:r>
              <a:rPr lang="en-US" sz="2800" smtClean="0"/>
              <a:t>Dining…not </a:t>
            </a:r>
            <a:r>
              <a:rPr lang="en-US" sz="2800" i="1" smtClean="0"/>
              <a:t>gulping</a:t>
            </a:r>
            <a:r>
              <a:rPr lang="en-US" sz="2800" smtClean="0"/>
              <a:t> food*</a:t>
            </a:r>
          </a:p>
          <a:p>
            <a:pPr eaLnBrk="1" hangingPunct="1"/>
            <a:r>
              <a:rPr lang="en-US" sz="2800" smtClean="0"/>
              <a:t>Pursue and interest—</a:t>
            </a:r>
            <a:r>
              <a:rPr lang="en-US" sz="2800" i="1" smtClean="0"/>
              <a:t>hobbies</a:t>
            </a:r>
          </a:p>
          <a:p>
            <a:pPr eaLnBrk="1" hangingPunct="1"/>
            <a:r>
              <a:rPr lang="en-US" sz="2800" smtClean="0"/>
              <a:t>Encourage recreation</a:t>
            </a:r>
          </a:p>
          <a:p>
            <a:pPr eaLnBrk="1" hangingPunct="1"/>
            <a:r>
              <a:rPr lang="en-US" sz="2800" smtClean="0"/>
              <a:t>Private time on a daily basis</a:t>
            </a:r>
          </a:p>
          <a:p>
            <a:pPr eaLnBrk="1" hangingPunct="1"/>
            <a:r>
              <a:rPr lang="en-US" sz="2800" smtClean="0"/>
              <a:t>Contact with family &amp; friends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Footer Placeholder 4"/>
          <p:cNvSpPr>
            <a:spLocks noGrp="1"/>
          </p:cNvSpPr>
          <p:nvPr>
            <p:ph type="ftr" sz="quarter" idx="11"/>
          </p:nvPr>
        </p:nvSpPr>
        <p:spPr>
          <a:noFill/>
        </p:spPr>
        <p:txBody>
          <a:bodyPr/>
          <a:lstStyle/>
          <a:p>
            <a:r>
              <a:rPr lang="en-US" smtClean="0"/>
              <a:t>Copyright, D.White 2010</a:t>
            </a:r>
          </a:p>
        </p:txBody>
      </p:sp>
      <p:sp>
        <p:nvSpPr>
          <p:cNvPr id="148482" name="Rectangle 2"/>
          <p:cNvSpPr>
            <a:spLocks noGrp="1" noChangeArrowheads="1"/>
          </p:cNvSpPr>
          <p:nvPr>
            <p:ph type="title"/>
          </p:nvPr>
        </p:nvSpPr>
        <p:spPr/>
        <p:txBody>
          <a:bodyPr/>
          <a:lstStyle/>
          <a:p>
            <a:pPr eaLnBrk="1" hangingPunct="1"/>
            <a:r>
              <a:rPr lang="en-US" smtClean="0"/>
              <a:t>Ten Worry Stopping Techniques</a:t>
            </a:r>
          </a:p>
        </p:txBody>
      </p:sp>
      <p:sp>
        <p:nvSpPr>
          <p:cNvPr id="148483" name="Rectangle 3"/>
          <p:cNvSpPr>
            <a:spLocks noGrp="1" noChangeArrowheads="1"/>
          </p:cNvSpPr>
          <p:nvPr>
            <p:ph type="body" idx="1"/>
          </p:nvPr>
        </p:nvSpPr>
        <p:spPr>
          <a:xfrm>
            <a:off x="685800" y="1828800"/>
            <a:ext cx="7772400" cy="4648200"/>
          </a:xfrm>
        </p:spPr>
        <p:txBody>
          <a:bodyPr/>
          <a:lstStyle/>
          <a:p>
            <a:pPr eaLnBrk="1" hangingPunct="1"/>
            <a:r>
              <a:rPr lang="en-US" sz="2400" smtClean="0"/>
              <a:t>Set aside a special time for worrying. Concentrate only on worrying during selected times.</a:t>
            </a:r>
          </a:p>
          <a:p>
            <a:pPr eaLnBrk="1" hangingPunct="1"/>
            <a:r>
              <a:rPr lang="en-US" sz="2400" smtClean="0"/>
              <a:t>Ask yourself: “What is the absolute </a:t>
            </a:r>
            <a:r>
              <a:rPr lang="en-US" sz="2400" u="sng" smtClean="0"/>
              <a:t>worst</a:t>
            </a:r>
            <a:r>
              <a:rPr lang="en-US" sz="2400" smtClean="0"/>
              <a:t> thing that may happen?”</a:t>
            </a:r>
          </a:p>
          <a:p>
            <a:pPr eaLnBrk="1" hangingPunct="1"/>
            <a:r>
              <a:rPr lang="en-US" sz="2400" smtClean="0"/>
              <a:t>Ask yourself: “Will that absolute </a:t>
            </a:r>
            <a:r>
              <a:rPr lang="en-US" sz="2400" u="sng" smtClean="0"/>
              <a:t>worst</a:t>
            </a:r>
            <a:r>
              <a:rPr lang="en-US" sz="2400" smtClean="0"/>
              <a:t> thing really happen?” How many times?</a:t>
            </a:r>
          </a:p>
          <a:p>
            <a:pPr eaLnBrk="1" hangingPunct="1"/>
            <a:r>
              <a:rPr lang="en-US" sz="2400" i="1" smtClean="0"/>
              <a:t>Use “self-talk” and thought-stopping to short circuit “worries.” STOP!</a:t>
            </a:r>
          </a:p>
          <a:p>
            <a:pPr eaLnBrk="1" hangingPunct="1"/>
            <a:r>
              <a:rPr lang="en-US" sz="2400" smtClean="0"/>
              <a:t>Learn and use Scientific Conflict Resolution Techniques for family and personal decisions. Resolve internal conflict; reduce worrying.</a:t>
            </a:r>
          </a:p>
          <a:p>
            <a:pPr eaLnBrk="1" hangingPunct="1"/>
            <a:endParaRPr lang="en-US" sz="2400" smtClean="0"/>
          </a:p>
          <a:p>
            <a:pPr eaLnBrk="1" hangingPunct="1"/>
            <a:endParaRPr lang="en-US" sz="24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Footer Placeholder 4"/>
          <p:cNvSpPr>
            <a:spLocks noGrp="1"/>
          </p:cNvSpPr>
          <p:nvPr>
            <p:ph type="ftr" sz="quarter" idx="11"/>
          </p:nvPr>
        </p:nvSpPr>
        <p:spPr>
          <a:noFill/>
        </p:spPr>
        <p:txBody>
          <a:bodyPr/>
          <a:lstStyle/>
          <a:p>
            <a:r>
              <a:rPr lang="en-US" smtClean="0"/>
              <a:t>Copyright, D.White 2010</a:t>
            </a:r>
          </a:p>
        </p:txBody>
      </p:sp>
      <p:sp>
        <p:nvSpPr>
          <p:cNvPr id="149506" name="Rectangle 2"/>
          <p:cNvSpPr>
            <a:spLocks noGrp="1" noChangeArrowheads="1"/>
          </p:cNvSpPr>
          <p:nvPr>
            <p:ph type="title"/>
          </p:nvPr>
        </p:nvSpPr>
        <p:spPr/>
        <p:txBody>
          <a:bodyPr/>
          <a:lstStyle/>
          <a:p>
            <a:pPr eaLnBrk="1" hangingPunct="1"/>
            <a:r>
              <a:rPr lang="en-US" sz="4000" smtClean="0"/>
              <a:t>Ten Worry Stopping </a:t>
            </a:r>
            <a:br>
              <a:rPr lang="en-US" sz="4000" smtClean="0"/>
            </a:br>
            <a:r>
              <a:rPr lang="en-US" sz="4000" smtClean="0"/>
              <a:t>Techniques, continued</a:t>
            </a:r>
          </a:p>
        </p:txBody>
      </p:sp>
      <p:sp>
        <p:nvSpPr>
          <p:cNvPr id="149507" name="Rectangle 3"/>
          <p:cNvSpPr>
            <a:spLocks noGrp="1" noChangeArrowheads="1"/>
          </p:cNvSpPr>
          <p:nvPr>
            <p:ph type="body" idx="1"/>
          </p:nvPr>
        </p:nvSpPr>
        <p:spPr>
          <a:xfrm>
            <a:off x="685800" y="1981200"/>
            <a:ext cx="7772400" cy="4343400"/>
          </a:xfrm>
        </p:spPr>
        <p:txBody>
          <a:bodyPr/>
          <a:lstStyle/>
          <a:p>
            <a:pPr eaLnBrk="1" hangingPunct="1">
              <a:lnSpc>
                <a:spcPct val="90000"/>
              </a:lnSpc>
            </a:pPr>
            <a:r>
              <a:rPr lang="en-US" sz="2400" smtClean="0"/>
              <a:t>Instead of imagining and re-imagining the negative, picture what you ideally want to have happen.  Imagine it and then develop an action plan to begin to move toward that ideal.</a:t>
            </a:r>
          </a:p>
          <a:p>
            <a:pPr eaLnBrk="1" hangingPunct="1">
              <a:lnSpc>
                <a:spcPct val="90000"/>
              </a:lnSpc>
            </a:pPr>
            <a:r>
              <a:rPr lang="en-US" sz="2400" smtClean="0"/>
              <a:t>Learn to disagree agreeably. To protect …use I- messages and active listening techniques,  “</a:t>
            </a:r>
            <a:r>
              <a:rPr lang="en-US" sz="2400" i="1" smtClean="0"/>
              <a:t>I believe….discussion”</a:t>
            </a:r>
          </a:p>
          <a:p>
            <a:pPr eaLnBrk="1" hangingPunct="1">
              <a:lnSpc>
                <a:spcPct val="90000"/>
              </a:lnSpc>
            </a:pPr>
            <a:r>
              <a:rPr lang="en-US" sz="2400" smtClean="0"/>
              <a:t>Take a risk &amp; ask questions…you can’t know everything!</a:t>
            </a:r>
          </a:p>
          <a:p>
            <a:pPr eaLnBrk="1" hangingPunct="1">
              <a:lnSpc>
                <a:spcPct val="90000"/>
              </a:lnSpc>
            </a:pPr>
            <a:r>
              <a:rPr lang="en-US" sz="2400" smtClean="0"/>
              <a:t>Read. Books and articles are available to teach yourself.</a:t>
            </a:r>
          </a:p>
          <a:p>
            <a:pPr eaLnBrk="1" hangingPunct="1">
              <a:lnSpc>
                <a:spcPct val="90000"/>
              </a:lnSpc>
            </a:pPr>
            <a:r>
              <a:rPr lang="en-US" sz="2400" smtClean="0"/>
              <a:t>Talk to those you trust… for their guidance</a:t>
            </a:r>
          </a:p>
          <a:p>
            <a:pPr eaLnBrk="1" hangingPunct="1">
              <a:lnSpc>
                <a:spcPct val="90000"/>
              </a:lnSpc>
              <a:buFontTx/>
              <a:buNone/>
            </a:pPr>
            <a:endParaRPr lang="en-US" sz="800" smtClean="0"/>
          </a:p>
          <a:p>
            <a:pPr eaLnBrk="1" hangingPunct="1">
              <a:lnSpc>
                <a:spcPct val="90000"/>
              </a:lnSpc>
              <a:buFontTx/>
              <a:buNone/>
            </a:pPr>
            <a:r>
              <a:rPr lang="en-US" sz="2400" smtClean="0"/>
              <a:t>        </a:t>
            </a:r>
            <a:r>
              <a:rPr lang="en-US" sz="2400" i="1" smtClean="0"/>
              <a:t>Accept reality…know the limits of your control…</a:t>
            </a:r>
          </a:p>
          <a:p>
            <a:pPr eaLnBrk="1" hangingPunct="1">
              <a:lnSpc>
                <a:spcPct val="90000"/>
              </a:lnSpc>
              <a:buFontTx/>
              <a:buNone/>
            </a:pPr>
            <a:r>
              <a:rPr lang="en-US" sz="2400" i="1" smtClean="0"/>
              <a:t>   The crisis will pass…with or without you being stressed</a:t>
            </a:r>
          </a:p>
          <a:p>
            <a:pPr eaLnBrk="1" hangingPunct="1">
              <a:lnSpc>
                <a:spcPct val="90000"/>
              </a:lnSpc>
            </a:pPr>
            <a:endParaRPr lang="en-US" sz="2400" i="1"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Footer Placeholder 4"/>
          <p:cNvSpPr>
            <a:spLocks noGrp="1"/>
          </p:cNvSpPr>
          <p:nvPr>
            <p:ph type="ftr" sz="quarter" idx="11"/>
          </p:nvPr>
        </p:nvSpPr>
        <p:spPr>
          <a:noFill/>
        </p:spPr>
        <p:txBody>
          <a:bodyPr/>
          <a:lstStyle/>
          <a:p>
            <a:r>
              <a:rPr lang="en-US" smtClean="0"/>
              <a:t>Copyright, D.White 2010</a:t>
            </a:r>
          </a:p>
        </p:txBody>
      </p:sp>
      <p:sp>
        <p:nvSpPr>
          <p:cNvPr id="150530" name="Rectangle 2"/>
          <p:cNvSpPr>
            <a:spLocks noGrp="1" noChangeArrowheads="1"/>
          </p:cNvSpPr>
          <p:nvPr>
            <p:ph type="title"/>
          </p:nvPr>
        </p:nvSpPr>
        <p:spPr/>
        <p:txBody>
          <a:bodyPr/>
          <a:lstStyle/>
          <a:p>
            <a:pPr eaLnBrk="1" hangingPunct="1"/>
            <a:r>
              <a:rPr lang="en-US" smtClean="0"/>
              <a:t>Stress Hardiness</a:t>
            </a:r>
          </a:p>
        </p:txBody>
      </p:sp>
      <p:sp>
        <p:nvSpPr>
          <p:cNvPr id="150531" name="Rectangle 3"/>
          <p:cNvSpPr>
            <a:spLocks noGrp="1" noChangeArrowheads="1"/>
          </p:cNvSpPr>
          <p:nvPr>
            <p:ph type="body" idx="1"/>
          </p:nvPr>
        </p:nvSpPr>
        <p:spPr>
          <a:xfrm>
            <a:off x="685800" y="1828800"/>
            <a:ext cx="7772400" cy="4114800"/>
          </a:xfrm>
        </p:spPr>
        <p:txBody>
          <a:bodyPr/>
          <a:lstStyle/>
          <a:p>
            <a:pPr marL="0" indent="0" eaLnBrk="1" hangingPunct="1"/>
            <a:r>
              <a:rPr lang="en-US" sz="2800" smtClean="0"/>
              <a:t>  The concept of </a:t>
            </a:r>
            <a:r>
              <a:rPr lang="en-US" sz="2800" i="1" smtClean="0"/>
              <a:t>“stress hardiness</a:t>
            </a:r>
            <a:r>
              <a:rPr lang="en-US" sz="2800" smtClean="0"/>
              <a:t>” or resistance to </a:t>
            </a:r>
          </a:p>
          <a:p>
            <a:pPr marL="0" indent="0" eaLnBrk="1" hangingPunct="1">
              <a:buFontTx/>
              <a:buNone/>
            </a:pPr>
            <a:r>
              <a:rPr lang="en-US" sz="2800" smtClean="0"/>
              <a:t>    stress was developed by Dr. Suzanne Kobasa at </a:t>
            </a:r>
          </a:p>
          <a:p>
            <a:pPr marL="0" indent="0" eaLnBrk="1" hangingPunct="1">
              <a:buFontTx/>
              <a:buNone/>
            </a:pPr>
            <a:r>
              <a:rPr lang="en-US" sz="2800" smtClean="0"/>
              <a:t>    City University in New York.  </a:t>
            </a:r>
          </a:p>
          <a:p>
            <a:pPr marL="0" indent="0" eaLnBrk="1" hangingPunct="1"/>
            <a:r>
              <a:rPr lang="en-US" sz="2800" smtClean="0"/>
              <a:t>  Dr. Kobasa has studied many groups of people  </a:t>
            </a:r>
          </a:p>
          <a:p>
            <a:pPr marL="0" indent="0" eaLnBrk="1" hangingPunct="1">
              <a:buFontTx/>
              <a:buNone/>
            </a:pPr>
            <a:r>
              <a:rPr lang="en-US" sz="2800" smtClean="0"/>
              <a:t>   who have very stressful occupations. Those who  </a:t>
            </a:r>
          </a:p>
          <a:p>
            <a:pPr marL="0" indent="0" eaLnBrk="1" hangingPunct="1">
              <a:buFontTx/>
              <a:buNone/>
            </a:pPr>
            <a:r>
              <a:rPr lang="en-US" sz="2800" smtClean="0"/>
              <a:t>   seem to cope with their job stress, having a </a:t>
            </a:r>
          </a:p>
          <a:p>
            <a:pPr marL="0" indent="0" eaLnBrk="1" hangingPunct="1">
              <a:buFontTx/>
              <a:buNone/>
            </a:pPr>
            <a:r>
              <a:rPr lang="en-US" sz="2800" smtClean="0"/>
              <a:t>   </a:t>
            </a:r>
            <a:r>
              <a:rPr lang="en-US" sz="2800" i="1" smtClean="0"/>
              <a:t>hardiness</a:t>
            </a:r>
            <a:r>
              <a:rPr lang="en-US" sz="2800" smtClean="0"/>
              <a:t> to it, have three specific characteristics. </a:t>
            </a:r>
          </a:p>
          <a:p>
            <a:pPr marL="0" indent="0" eaLnBrk="1" hangingPunct="1"/>
            <a:r>
              <a:rPr lang="en-US" sz="2800" smtClean="0"/>
              <a:t>  </a:t>
            </a:r>
            <a:r>
              <a:rPr lang="en-US" sz="2800" i="1" smtClean="0"/>
              <a:t>How do these apply to you?</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Footer Placeholder 4"/>
          <p:cNvSpPr>
            <a:spLocks noGrp="1"/>
          </p:cNvSpPr>
          <p:nvPr>
            <p:ph type="ftr" sz="quarter" idx="11"/>
          </p:nvPr>
        </p:nvSpPr>
        <p:spPr>
          <a:noFill/>
        </p:spPr>
        <p:txBody>
          <a:bodyPr/>
          <a:lstStyle/>
          <a:p>
            <a:r>
              <a:rPr lang="en-US" smtClean="0"/>
              <a:t>Copyright, D.White 2010</a:t>
            </a:r>
          </a:p>
        </p:txBody>
      </p:sp>
      <p:sp>
        <p:nvSpPr>
          <p:cNvPr id="151554" name="Rectangle 2"/>
          <p:cNvSpPr>
            <a:spLocks noGrp="1" noChangeArrowheads="1"/>
          </p:cNvSpPr>
          <p:nvPr>
            <p:ph type="title"/>
          </p:nvPr>
        </p:nvSpPr>
        <p:spPr/>
        <p:txBody>
          <a:bodyPr/>
          <a:lstStyle/>
          <a:p>
            <a:pPr eaLnBrk="1" hangingPunct="1"/>
            <a:r>
              <a:rPr lang="en-US" sz="4000" smtClean="0"/>
              <a:t>3 Characteristics </a:t>
            </a:r>
            <a:br>
              <a:rPr lang="en-US" sz="4000" smtClean="0"/>
            </a:br>
            <a:r>
              <a:rPr lang="en-US" sz="4000" smtClean="0"/>
              <a:t>of Stress Hardiness</a:t>
            </a:r>
          </a:p>
        </p:txBody>
      </p:sp>
      <p:sp>
        <p:nvSpPr>
          <p:cNvPr id="151555" name="Rectangle 3"/>
          <p:cNvSpPr>
            <a:spLocks noGrp="1" noChangeArrowheads="1"/>
          </p:cNvSpPr>
          <p:nvPr>
            <p:ph type="body" idx="1"/>
          </p:nvPr>
        </p:nvSpPr>
        <p:spPr>
          <a:xfrm>
            <a:off x="685800" y="2286000"/>
            <a:ext cx="7772400" cy="3810000"/>
          </a:xfrm>
        </p:spPr>
        <p:txBody>
          <a:bodyPr/>
          <a:lstStyle/>
          <a:p>
            <a:pPr eaLnBrk="1" hangingPunct="1">
              <a:lnSpc>
                <a:spcPct val="90000"/>
              </a:lnSpc>
            </a:pPr>
            <a:r>
              <a:rPr lang="en-US" sz="3500" smtClean="0"/>
              <a:t>Commitment</a:t>
            </a:r>
          </a:p>
          <a:p>
            <a:pPr eaLnBrk="1" hangingPunct="1">
              <a:lnSpc>
                <a:spcPct val="90000"/>
              </a:lnSpc>
              <a:buFontTx/>
              <a:buNone/>
            </a:pPr>
            <a:endParaRPr lang="en-US" sz="1400" smtClean="0"/>
          </a:p>
          <a:p>
            <a:pPr eaLnBrk="1" hangingPunct="1">
              <a:lnSpc>
                <a:spcPct val="90000"/>
              </a:lnSpc>
            </a:pPr>
            <a:r>
              <a:rPr lang="en-US" sz="3500" smtClean="0"/>
              <a:t>Control</a:t>
            </a:r>
          </a:p>
          <a:p>
            <a:pPr eaLnBrk="1" hangingPunct="1">
              <a:lnSpc>
                <a:spcPct val="90000"/>
              </a:lnSpc>
              <a:buFontTx/>
              <a:buNone/>
            </a:pPr>
            <a:endParaRPr lang="en-US" sz="1400" smtClean="0"/>
          </a:p>
          <a:p>
            <a:pPr eaLnBrk="1" hangingPunct="1">
              <a:lnSpc>
                <a:spcPct val="90000"/>
              </a:lnSpc>
            </a:pPr>
            <a:r>
              <a:rPr lang="en-US" sz="3500" smtClean="0"/>
              <a:t>Challenge</a:t>
            </a:r>
          </a:p>
          <a:p>
            <a:pPr algn="ctr" eaLnBrk="1" hangingPunct="1">
              <a:lnSpc>
                <a:spcPct val="90000"/>
              </a:lnSpc>
              <a:buFontTx/>
              <a:buNone/>
            </a:pPr>
            <a:r>
              <a:rPr lang="en-US" sz="3500" smtClean="0"/>
              <a:t>                              </a:t>
            </a:r>
            <a:r>
              <a:rPr lang="en-US" sz="2400" i="1" smtClean="0"/>
              <a:t>Kobasa, 1979, 1985</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Footer Placeholder 4"/>
          <p:cNvSpPr>
            <a:spLocks noGrp="1"/>
          </p:cNvSpPr>
          <p:nvPr>
            <p:ph type="ftr" sz="quarter" idx="11"/>
          </p:nvPr>
        </p:nvSpPr>
        <p:spPr>
          <a:noFill/>
        </p:spPr>
        <p:txBody>
          <a:bodyPr/>
          <a:lstStyle/>
          <a:p>
            <a:r>
              <a:rPr lang="en-US" smtClean="0"/>
              <a:t>Copyright, D.White 2010</a:t>
            </a:r>
          </a:p>
        </p:txBody>
      </p:sp>
      <p:sp>
        <p:nvSpPr>
          <p:cNvPr id="152578" name="Rectangle 2"/>
          <p:cNvSpPr>
            <a:spLocks noGrp="1" noChangeArrowheads="1"/>
          </p:cNvSpPr>
          <p:nvPr>
            <p:ph type="title"/>
          </p:nvPr>
        </p:nvSpPr>
        <p:spPr/>
        <p:txBody>
          <a:bodyPr/>
          <a:lstStyle/>
          <a:p>
            <a:pPr eaLnBrk="1" hangingPunct="1"/>
            <a:r>
              <a:rPr lang="en-US" smtClean="0"/>
              <a:t>Fourth “C”</a:t>
            </a:r>
          </a:p>
        </p:txBody>
      </p:sp>
      <p:sp>
        <p:nvSpPr>
          <p:cNvPr id="152579" name="Rectangle 3"/>
          <p:cNvSpPr>
            <a:spLocks noGrp="1" noChangeArrowheads="1"/>
          </p:cNvSpPr>
          <p:nvPr>
            <p:ph type="body" idx="1"/>
          </p:nvPr>
        </p:nvSpPr>
        <p:spPr/>
        <p:txBody>
          <a:bodyPr/>
          <a:lstStyle/>
          <a:p>
            <a:pPr eaLnBrk="1" hangingPunct="1"/>
            <a:r>
              <a:rPr lang="en-US" smtClean="0"/>
              <a:t>The fourth “C” stands for “closeness.”</a:t>
            </a:r>
          </a:p>
          <a:p>
            <a:pPr eaLnBrk="1" hangingPunct="1"/>
            <a:r>
              <a:rPr lang="en-US" smtClean="0"/>
              <a:t>Everyone who wants to be stress hardy must have someone (one person or one hundred) with whom to share the stress, a confidante who is willing to “be there” when times are tough. </a:t>
            </a:r>
          </a:p>
          <a:p>
            <a:pPr algn="r" eaLnBrk="1" hangingPunct="1">
              <a:buFontTx/>
              <a:buNone/>
            </a:pPr>
            <a:r>
              <a:rPr lang="en-US" smtClean="0"/>
              <a:t>                            </a:t>
            </a:r>
            <a:r>
              <a:rPr lang="en-US" sz="2400" smtClean="0"/>
              <a:t>-Betty Morgan RN, PhD, CS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Footer Placeholder 4"/>
          <p:cNvSpPr>
            <a:spLocks noGrp="1"/>
          </p:cNvSpPr>
          <p:nvPr>
            <p:ph type="ftr" sz="quarter" idx="11"/>
          </p:nvPr>
        </p:nvSpPr>
        <p:spPr>
          <a:noFill/>
        </p:spPr>
        <p:txBody>
          <a:bodyPr/>
          <a:lstStyle/>
          <a:p>
            <a:r>
              <a:rPr lang="en-US" smtClean="0"/>
              <a:t>Copyright, D.White 2010</a:t>
            </a:r>
          </a:p>
        </p:txBody>
      </p:sp>
      <p:sp>
        <p:nvSpPr>
          <p:cNvPr id="153602" name="Rectangle 2"/>
          <p:cNvSpPr>
            <a:spLocks noGrp="1" noChangeArrowheads="1"/>
          </p:cNvSpPr>
          <p:nvPr>
            <p:ph type="title"/>
          </p:nvPr>
        </p:nvSpPr>
        <p:spPr/>
        <p:txBody>
          <a:bodyPr/>
          <a:lstStyle/>
          <a:p>
            <a:pPr eaLnBrk="1" hangingPunct="1"/>
            <a:r>
              <a:rPr lang="en-US" smtClean="0"/>
              <a:t>Positive Effects?…</a:t>
            </a:r>
          </a:p>
        </p:txBody>
      </p:sp>
      <p:sp>
        <p:nvSpPr>
          <p:cNvPr id="153603" name="Rectangle 3"/>
          <p:cNvSpPr>
            <a:spLocks noGrp="1" noChangeArrowheads="1"/>
          </p:cNvSpPr>
          <p:nvPr>
            <p:ph type="body" idx="1"/>
          </p:nvPr>
        </p:nvSpPr>
        <p:spPr>
          <a:xfrm>
            <a:off x="685800" y="1676400"/>
            <a:ext cx="7772400" cy="4114800"/>
          </a:xfrm>
        </p:spPr>
        <p:txBody>
          <a:bodyPr/>
          <a:lstStyle/>
          <a:p>
            <a:pPr eaLnBrk="1" hangingPunct="1">
              <a:lnSpc>
                <a:spcPct val="90000"/>
              </a:lnSpc>
              <a:buFontTx/>
              <a:buNone/>
            </a:pPr>
            <a:endParaRPr lang="en-US" sz="2800" smtClean="0"/>
          </a:p>
          <a:p>
            <a:pPr eaLnBrk="1" hangingPunct="1">
              <a:lnSpc>
                <a:spcPct val="90000"/>
              </a:lnSpc>
              <a:buFontTx/>
              <a:buNone/>
            </a:pPr>
            <a:r>
              <a:rPr lang="en-US" sz="2800" smtClean="0"/>
              <a:t>“…a heightened sensitivity &amp; enhanced empathy for the suffering of victims, resulting in a deeper sense of connection with others…a deep sense of hopefulness about the capacity of human beings to endure, overcome and even transform their traumatic experience: and a more realistic view of the world, through the integration of the dark sides of humanity with healing images”.</a:t>
            </a:r>
          </a:p>
          <a:p>
            <a:pPr eaLnBrk="1" hangingPunct="1">
              <a:lnSpc>
                <a:spcPct val="90000"/>
              </a:lnSpc>
              <a:buFontTx/>
              <a:buNone/>
            </a:pPr>
            <a:endParaRPr lang="en-US" sz="1200" smtClean="0"/>
          </a:p>
          <a:p>
            <a:pPr algn="r" eaLnBrk="1" hangingPunct="1">
              <a:lnSpc>
                <a:spcPct val="90000"/>
              </a:lnSpc>
              <a:buFontTx/>
              <a:buNone/>
            </a:pPr>
            <a:r>
              <a:rPr lang="en-US" sz="2400" smtClean="0"/>
              <a:t>                                        </a:t>
            </a:r>
            <a:r>
              <a:rPr lang="en-US" sz="2400" i="1" smtClean="0"/>
              <a:t>McCann &amp; Pearlman, 1990</a:t>
            </a:r>
            <a:r>
              <a:rPr lang="en-US" sz="2800" smtClean="0"/>
              <a:t>  </a:t>
            </a:r>
          </a:p>
          <a:p>
            <a:pPr eaLnBrk="1" hangingPunct="1">
              <a:lnSpc>
                <a:spcPct val="90000"/>
              </a:lnSpc>
              <a:buFontTx/>
              <a:buNone/>
            </a:pPr>
            <a:r>
              <a:rPr lang="en-US" sz="2800" smtClean="0"/>
              <a:t> </a:t>
            </a:r>
          </a:p>
        </p:txBody>
      </p:sp>
    </p:spTree>
  </p:cSld>
  <p:clrMapOvr>
    <a:masterClrMapping/>
  </p:clrMapOvr>
  <p:transition spd="slow">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Footer Placeholder 4"/>
          <p:cNvSpPr>
            <a:spLocks noGrp="1"/>
          </p:cNvSpPr>
          <p:nvPr>
            <p:ph type="ftr" sz="quarter" idx="11"/>
          </p:nvPr>
        </p:nvSpPr>
        <p:spPr>
          <a:noFill/>
        </p:spPr>
        <p:txBody>
          <a:bodyPr/>
          <a:lstStyle/>
          <a:p>
            <a:r>
              <a:rPr lang="en-US" smtClean="0"/>
              <a:t>Copyright, D.White 2010</a:t>
            </a:r>
          </a:p>
        </p:txBody>
      </p:sp>
      <p:sp>
        <p:nvSpPr>
          <p:cNvPr id="154626" name="Rectangle 2"/>
          <p:cNvSpPr>
            <a:spLocks noGrp="1" noChangeArrowheads="1"/>
          </p:cNvSpPr>
          <p:nvPr>
            <p:ph type="title"/>
          </p:nvPr>
        </p:nvSpPr>
        <p:spPr/>
        <p:txBody>
          <a:bodyPr/>
          <a:lstStyle/>
          <a:p>
            <a:pPr eaLnBrk="1" hangingPunct="1"/>
            <a:r>
              <a:rPr lang="en-US" smtClean="0"/>
              <a:t>Small Stuff</a:t>
            </a:r>
          </a:p>
        </p:txBody>
      </p:sp>
      <p:sp>
        <p:nvSpPr>
          <p:cNvPr id="154627" name="Rectangle 3"/>
          <p:cNvSpPr>
            <a:spLocks noGrp="1" noChangeArrowheads="1"/>
          </p:cNvSpPr>
          <p:nvPr>
            <p:ph type="body" idx="1"/>
          </p:nvPr>
        </p:nvSpPr>
        <p:spPr>
          <a:xfrm>
            <a:off x="1371600" y="1905000"/>
            <a:ext cx="7543800" cy="3962400"/>
          </a:xfrm>
        </p:spPr>
        <p:txBody>
          <a:bodyPr/>
          <a:lstStyle/>
          <a:p>
            <a:pPr eaLnBrk="1" hangingPunct="1">
              <a:lnSpc>
                <a:spcPct val="90000"/>
              </a:lnSpc>
            </a:pPr>
            <a:r>
              <a:rPr lang="en-US" sz="2900" smtClean="0"/>
              <a:t>Choose your attitude every day</a:t>
            </a:r>
          </a:p>
          <a:p>
            <a:pPr eaLnBrk="1" hangingPunct="1">
              <a:lnSpc>
                <a:spcPct val="90000"/>
              </a:lnSpc>
            </a:pPr>
            <a:r>
              <a:rPr lang="en-US" sz="2900" smtClean="0"/>
              <a:t>Listen with your ears…and eyes</a:t>
            </a:r>
          </a:p>
          <a:p>
            <a:pPr eaLnBrk="1" hangingPunct="1">
              <a:lnSpc>
                <a:spcPct val="90000"/>
              </a:lnSpc>
            </a:pPr>
            <a:r>
              <a:rPr lang="en-US" sz="2900" smtClean="0"/>
              <a:t>Strive for integrity…not fame</a:t>
            </a:r>
          </a:p>
          <a:p>
            <a:pPr eaLnBrk="1" hangingPunct="1">
              <a:lnSpc>
                <a:spcPct val="90000"/>
              </a:lnSpc>
            </a:pPr>
            <a:r>
              <a:rPr lang="en-US" sz="2900" i="1" smtClean="0"/>
              <a:t>Listen to your own advice</a:t>
            </a:r>
          </a:p>
          <a:p>
            <a:pPr eaLnBrk="1" hangingPunct="1">
              <a:lnSpc>
                <a:spcPct val="90000"/>
              </a:lnSpc>
            </a:pPr>
            <a:r>
              <a:rPr lang="en-US" sz="2900" smtClean="0"/>
              <a:t>Think of the</a:t>
            </a:r>
            <a:r>
              <a:rPr lang="en-US" sz="2900" i="1" smtClean="0"/>
              <a:t> “Plane analogy”</a:t>
            </a:r>
          </a:p>
          <a:p>
            <a:pPr eaLnBrk="1" hangingPunct="1">
              <a:lnSpc>
                <a:spcPct val="90000"/>
              </a:lnSpc>
            </a:pPr>
            <a:r>
              <a:rPr lang="en-US" sz="2900" smtClean="0"/>
              <a:t>Cherish tranquility</a:t>
            </a:r>
          </a:p>
          <a:p>
            <a:pPr eaLnBrk="1" hangingPunct="1">
              <a:lnSpc>
                <a:spcPct val="90000"/>
              </a:lnSpc>
            </a:pPr>
            <a:r>
              <a:rPr lang="en-US" sz="2900" smtClean="0"/>
              <a:t>Rest without guilt</a:t>
            </a:r>
          </a:p>
          <a:p>
            <a:pPr eaLnBrk="1" hangingPunct="1">
              <a:lnSpc>
                <a:spcPct val="90000"/>
              </a:lnSpc>
            </a:pPr>
            <a:r>
              <a:rPr lang="en-US" sz="2900" smtClean="0"/>
              <a:t>Learn to relax when you are “</a:t>
            </a:r>
            <a:r>
              <a:rPr lang="en-US" sz="2900" i="1" smtClean="0"/>
              <a:t>too busy”</a:t>
            </a:r>
            <a:r>
              <a:rPr lang="en-US" sz="2900" smtClean="0"/>
              <a:t> </a:t>
            </a:r>
          </a:p>
        </p:txBody>
      </p:sp>
    </p:spTree>
  </p:cSld>
  <p:clrMapOvr>
    <a:masterClrMapping/>
  </p:clrMapOvr>
  <p:transition spd="slow">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7" name="Footer Placeholder 4"/>
          <p:cNvSpPr>
            <a:spLocks noGrp="1"/>
          </p:cNvSpPr>
          <p:nvPr>
            <p:ph type="ftr" sz="quarter" idx="11"/>
          </p:nvPr>
        </p:nvSpPr>
        <p:spPr>
          <a:noFill/>
        </p:spPr>
        <p:txBody>
          <a:bodyPr/>
          <a:lstStyle/>
          <a:p>
            <a:r>
              <a:rPr lang="en-US" smtClean="0"/>
              <a:t>Copyright, D.White 2010</a:t>
            </a:r>
          </a:p>
        </p:txBody>
      </p:sp>
      <p:sp>
        <p:nvSpPr>
          <p:cNvPr id="100358" name="Rectangle 1026"/>
          <p:cNvSpPr>
            <a:spLocks noGrp="1" noChangeArrowheads="1"/>
          </p:cNvSpPr>
          <p:nvPr>
            <p:ph type="title"/>
          </p:nvPr>
        </p:nvSpPr>
        <p:spPr/>
        <p:txBody>
          <a:bodyPr/>
          <a:lstStyle/>
          <a:p>
            <a:pPr eaLnBrk="1" hangingPunct="1"/>
            <a:r>
              <a:rPr lang="en-US" smtClean="0"/>
              <a:t>A dedication…</a:t>
            </a:r>
          </a:p>
        </p:txBody>
      </p:sp>
      <p:sp>
        <p:nvSpPr>
          <p:cNvPr id="100359" name="Rectangle 1027"/>
          <p:cNvSpPr>
            <a:spLocks noGrp="1" noChangeArrowheads="1"/>
          </p:cNvSpPr>
          <p:nvPr>
            <p:ph type="body" idx="1"/>
          </p:nvPr>
        </p:nvSpPr>
        <p:spPr>
          <a:xfrm>
            <a:off x="685800" y="1905000"/>
            <a:ext cx="7772400" cy="3962400"/>
          </a:xfrm>
        </p:spPr>
        <p:txBody>
          <a:bodyPr/>
          <a:lstStyle/>
          <a:p>
            <a:pPr algn="ctr" eaLnBrk="1" hangingPunct="1">
              <a:lnSpc>
                <a:spcPct val="90000"/>
              </a:lnSpc>
              <a:buFontTx/>
              <a:buNone/>
            </a:pPr>
            <a:r>
              <a:rPr lang="en-US" sz="3600" smtClean="0"/>
              <a:t>St. Francis of Assisi—Patron Saint of Compassion</a:t>
            </a:r>
          </a:p>
          <a:p>
            <a:pPr algn="ctr" eaLnBrk="1" hangingPunct="1">
              <a:lnSpc>
                <a:spcPct val="90000"/>
              </a:lnSpc>
              <a:buFontTx/>
              <a:buNone/>
            </a:pPr>
            <a:endParaRPr lang="en-US" sz="1000" smtClean="0"/>
          </a:p>
          <a:p>
            <a:pPr eaLnBrk="1" hangingPunct="1">
              <a:lnSpc>
                <a:spcPct val="90000"/>
              </a:lnSpc>
              <a:buFontTx/>
              <a:buNone/>
            </a:pPr>
            <a:r>
              <a:rPr lang="en-US" sz="2800" smtClean="0"/>
              <a:t>                             He relinquished a life of wealth &amp;</a:t>
            </a:r>
          </a:p>
          <a:p>
            <a:pPr eaLnBrk="1" hangingPunct="1">
              <a:lnSpc>
                <a:spcPct val="90000"/>
              </a:lnSpc>
              <a:buFontTx/>
              <a:buNone/>
            </a:pPr>
            <a:r>
              <a:rPr lang="en-US" sz="2800" smtClean="0"/>
              <a:t>                             chose a humble life to care for the </a:t>
            </a:r>
          </a:p>
          <a:p>
            <a:pPr eaLnBrk="1" hangingPunct="1">
              <a:lnSpc>
                <a:spcPct val="90000"/>
              </a:lnSpc>
              <a:buFontTx/>
              <a:buNone/>
            </a:pPr>
            <a:r>
              <a:rPr lang="en-US" sz="2800" smtClean="0"/>
              <a:t>                             sick, the disenfranchised, the poor,</a:t>
            </a:r>
          </a:p>
          <a:p>
            <a:pPr eaLnBrk="1" hangingPunct="1">
              <a:lnSpc>
                <a:spcPct val="90000"/>
              </a:lnSpc>
              <a:buFontTx/>
              <a:buNone/>
            </a:pPr>
            <a:r>
              <a:rPr lang="en-US" sz="2800" smtClean="0"/>
              <a:t>                             prisoners, and believed no one </a:t>
            </a:r>
          </a:p>
          <a:p>
            <a:pPr eaLnBrk="1" hangingPunct="1">
              <a:lnSpc>
                <a:spcPct val="90000"/>
              </a:lnSpc>
              <a:buFontTx/>
              <a:buNone/>
            </a:pPr>
            <a:r>
              <a:rPr lang="en-US" sz="2800" smtClean="0"/>
              <a:t>                             should ever die alone at the end of </a:t>
            </a:r>
          </a:p>
          <a:p>
            <a:pPr eaLnBrk="1" hangingPunct="1">
              <a:lnSpc>
                <a:spcPct val="90000"/>
              </a:lnSpc>
              <a:buFontTx/>
              <a:buNone/>
            </a:pPr>
            <a:r>
              <a:rPr lang="en-US" sz="2800" smtClean="0"/>
              <a:t>                             their earthly life. </a:t>
            </a:r>
          </a:p>
          <a:p>
            <a:pPr algn="ctr" eaLnBrk="1" hangingPunct="1">
              <a:lnSpc>
                <a:spcPct val="90000"/>
              </a:lnSpc>
              <a:buFontTx/>
              <a:buNone/>
            </a:pPr>
            <a:endParaRPr lang="en-US" sz="3600" smtClean="0"/>
          </a:p>
          <a:p>
            <a:pPr eaLnBrk="1" hangingPunct="1">
              <a:lnSpc>
                <a:spcPct val="90000"/>
              </a:lnSpc>
              <a:buFontTx/>
              <a:buNone/>
            </a:pPr>
            <a:endParaRPr lang="en-US" sz="2800" smtClean="0"/>
          </a:p>
        </p:txBody>
      </p:sp>
      <p:graphicFrame>
        <p:nvGraphicFramePr>
          <p:cNvPr id="100356" name="Object 1028"/>
          <p:cNvGraphicFramePr>
            <a:graphicFrameLocks noChangeAspect="1"/>
          </p:cNvGraphicFramePr>
          <p:nvPr/>
        </p:nvGraphicFramePr>
        <p:xfrm>
          <a:off x="1066800" y="2819400"/>
          <a:ext cx="1628775" cy="2371725"/>
        </p:xfrm>
        <a:graphic>
          <a:graphicData uri="http://schemas.openxmlformats.org/presentationml/2006/ole">
            <p:oleObj spid="_x0000_s100356" name="Photo Editor Photo" r:id="rId3" imgW="1628571" imgH="2371429" progId="">
              <p:embed/>
            </p:oleObj>
          </a:graphicData>
        </a:graphic>
      </p:graphicFrame>
    </p:spTree>
  </p:cSld>
  <p:clrMapOvr>
    <a:masterClrMapping/>
  </p:clrMapOvr>
  <p:transition spd="slow">
    <p:circl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Footer Placeholder 4"/>
          <p:cNvSpPr>
            <a:spLocks noGrp="1"/>
          </p:cNvSpPr>
          <p:nvPr>
            <p:ph type="ftr" sz="quarter" idx="11"/>
          </p:nvPr>
        </p:nvSpPr>
        <p:spPr>
          <a:noFill/>
        </p:spPr>
        <p:txBody>
          <a:bodyPr/>
          <a:lstStyle/>
          <a:p>
            <a:r>
              <a:rPr lang="en-US" smtClean="0"/>
              <a:t>Copyright, D.White 2010</a:t>
            </a:r>
          </a:p>
        </p:txBody>
      </p:sp>
      <p:sp>
        <p:nvSpPr>
          <p:cNvPr id="155650" name="Rectangle 2"/>
          <p:cNvSpPr>
            <a:spLocks noGrp="1" noChangeArrowheads="1"/>
          </p:cNvSpPr>
          <p:nvPr>
            <p:ph type="title"/>
          </p:nvPr>
        </p:nvSpPr>
        <p:spPr/>
        <p:txBody>
          <a:bodyPr/>
          <a:lstStyle/>
          <a:p>
            <a:pPr eaLnBrk="1" hangingPunct="1"/>
            <a:r>
              <a:rPr lang="en-US" smtClean="0"/>
              <a:t>and finally…..</a:t>
            </a:r>
          </a:p>
        </p:txBody>
      </p:sp>
      <p:sp>
        <p:nvSpPr>
          <p:cNvPr id="155651" name="Rectangle 3"/>
          <p:cNvSpPr>
            <a:spLocks noGrp="1" noChangeArrowheads="1"/>
          </p:cNvSpPr>
          <p:nvPr>
            <p:ph type="body" idx="1"/>
          </p:nvPr>
        </p:nvSpPr>
        <p:spPr>
          <a:xfrm>
            <a:off x="457200" y="1752600"/>
            <a:ext cx="8229600" cy="4267200"/>
          </a:xfrm>
        </p:spPr>
        <p:txBody>
          <a:bodyPr/>
          <a:lstStyle/>
          <a:p>
            <a:pPr marL="115888" indent="0" eaLnBrk="1" hangingPunct="1">
              <a:lnSpc>
                <a:spcPct val="90000"/>
              </a:lnSpc>
              <a:buFontTx/>
              <a:buNone/>
            </a:pPr>
            <a:endParaRPr lang="en-US" sz="2800" smtClean="0"/>
          </a:p>
          <a:p>
            <a:pPr marL="115888" indent="0" algn="ctr" eaLnBrk="1" hangingPunct="1">
              <a:lnSpc>
                <a:spcPct val="90000"/>
              </a:lnSpc>
              <a:buFontTx/>
              <a:buNone/>
            </a:pPr>
            <a:r>
              <a:rPr lang="en-US" sz="2800" smtClean="0"/>
              <a:t>“I want to know what sustains you from the inside                   when all else falls away.</a:t>
            </a:r>
          </a:p>
          <a:p>
            <a:pPr marL="115888" indent="0" algn="ctr" eaLnBrk="1" hangingPunct="1">
              <a:lnSpc>
                <a:spcPct val="90000"/>
              </a:lnSpc>
              <a:buFontTx/>
              <a:buNone/>
            </a:pPr>
            <a:r>
              <a:rPr lang="en-US" sz="2800" smtClean="0"/>
              <a:t> I want to know if you can be alone with yourself.</a:t>
            </a:r>
          </a:p>
          <a:p>
            <a:pPr marL="115888" indent="0" algn="ctr" eaLnBrk="1" hangingPunct="1">
              <a:lnSpc>
                <a:spcPct val="90000"/>
              </a:lnSpc>
              <a:buFontTx/>
              <a:buNone/>
            </a:pPr>
            <a:r>
              <a:rPr lang="en-US" sz="2800" smtClean="0"/>
              <a:t>…and if you like the company you keep in the </a:t>
            </a:r>
          </a:p>
          <a:p>
            <a:pPr marL="115888" indent="0" algn="ctr" eaLnBrk="1" hangingPunct="1">
              <a:lnSpc>
                <a:spcPct val="90000"/>
              </a:lnSpc>
              <a:buFontTx/>
              <a:buNone/>
            </a:pPr>
            <a:r>
              <a:rPr lang="en-US" sz="2800" smtClean="0"/>
              <a:t>empty moments”</a:t>
            </a:r>
          </a:p>
          <a:p>
            <a:pPr marL="115888" indent="0" algn="ctr" eaLnBrk="1" hangingPunct="1">
              <a:lnSpc>
                <a:spcPct val="90000"/>
              </a:lnSpc>
              <a:buFontTx/>
              <a:buNone/>
            </a:pPr>
            <a:endParaRPr lang="en-US" sz="1200" smtClean="0"/>
          </a:p>
          <a:p>
            <a:pPr marL="115888" indent="0" eaLnBrk="1" hangingPunct="1">
              <a:lnSpc>
                <a:spcPct val="90000"/>
              </a:lnSpc>
              <a:buFontTx/>
              <a:buNone/>
            </a:pPr>
            <a:r>
              <a:rPr lang="en-US" sz="2800" smtClean="0"/>
              <a:t>                                              </a:t>
            </a:r>
            <a:r>
              <a:rPr lang="en-US" sz="2800" i="1" smtClean="0"/>
              <a:t>-</a:t>
            </a:r>
            <a:r>
              <a:rPr lang="en-US" sz="2000" i="1" u="sng" smtClean="0"/>
              <a:t>Oriah Mountain Dreamer</a:t>
            </a:r>
            <a:r>
              <a:rPr lang="en-US" sz="2000" i="1" smtClean="0"/>
              <a:t>           </a:t>
            </a:r>
          </a:p>
          <a:p>
            <a:pPr marL="115888" indent="0" eaLnBrk="1" hangingPunct="1">
              <a:lnSpc>
                <a:spcPct val="90000"/>
              </a:lnSpc>
              <a:buFontTx/>
              <a:buNone/>
            </a:pPr>
            <a:r>
              <a:rPr lang="en-US" sz="2000" i="1" smtClean="0"/>
              <a:t>                                                                  Indian Elder </a:t>
            </a:r>
          </a:p>
        </p:txBody>
      </p:sp>
    </p:spTree>
  </p:cSld>
  <p:clrMapOvr>
    <a:masterClrMapping/>
  </p:clrMapOvr>
  <p:transition spd="slow">
    <p:blinds dir="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Footer Placeholder 4"/>
          <p:cNvSpPr>
            <a:spLocks noGrp="1"/>
          </p:cNvSpPr>
          <p:nvPr>
            <p:ph type="ftr" sz="quarter" idx="11"/>
          </p:nvPr>
        </p:nvSpPr>
        <p:spPr>
          <a:noFill/>
        </p:spPr>
        <p:txBody>
          <a:bodyPr/>
          <a:lstStyle/>
          <a:p>
            <a:r>
              <a:rPr lang="en-US" smtClean="0"/>
              <a:t>Copyright, D.White 2010</a:t>
            </a:r>
          </a:p>
        </p:txBody>
      </p:sp>
      <p:sp>
        <p:nvSpPr>
          <p:cNvPr id="156674" name="Rectangle 2"/>
          <p:cNvSpPr>
            <a:spLocks noGrp="1" noChangeArrowheads="1"/>
          </p:cNvSpPr>
          <p:nvPr>
            <p:ph type="title"/>
          </p:nvPr>
        </p:nvSpPr>
        <p:spPr/>
        <p:txBody>
          <a:bodyPr/>
          <a:lstStyle/>
          <a:p>
            <a:pPr eaLnBrk="1" hangingPunct="1"/>
            <a:r>
              <a:rPr lang="en-US" smtClean="0"/>
              <a:t>References </a:t>
            </a:r>
          </a:p>
        </p:txBody>
      </p:sp>
      <p:sp>
        <p:nvSpPr>
          <p:cNvPr id="156675" name="Rectangle 3"/>
          <p:cNvSpPr>
            <a:spLocks noGrp="1" noChangeArrowheads="1"/>
          </p:cNvSpPr>
          <p:nvPr>
            <p:ph type="body" idx="1"/>
          </p:nvPr>
        </p:nvSpPr>
        <p:spPr/>
        <p:txBody>
          <a:bodyPr/>
          <a:lstStyle/>
          <a:p>
            <a:pPr eaLnBrk="1" hangingPunct="1">
              <a:lnSpc>
                <a:spcPct val="90000"/>
              </a:lnSpc>
            </a:pPr>
            <a:r>
              <a:rPr lang="en-US" sz="2800" smtClean="0"/>
              <a:t>Cavaiola, A. &amp; Colford, J. (2006) </a:t>
            </a:r>
            <a:r>
              <a:rPr lang="en-US" sz="2800" i="1" u="sng" smtClean="0"/>
              <a:t>A Practical Guide to Crisis Intervention</a:t>
            </a:r>
            <a:r>
              <a:rPr lang="en-US" sz="2800" smtClean="0"/>
              <a:t>, Boston: Lahaska Press.</a:t>
            </a:r>
          </a:p>
          <a:p>
            <a:pPr eaLnBrk="1" hangingPunct="1">
              <a:lnSpc>
                <a:spcPct val="90000"/>
              </a:lnSpc>
            </a:pPr>
            <a:r>
              <a:rPr lang="en-US" sz="2800" smtClean="0"/>
              <a:t>Echterling, L.G., Presbury, H.H., &amp; McGee, J.E.  (2005).  </a:t>
            </a:r>
            <a:r>
              <a:rPr lang="en-US" sz="2800" i="1" u="sng" smtClean="0"/>
              <a:t>Crisis intervention: Promoting</a:t>
            </a:r>
            <a:r>
              <a:rPr lang="en-US" sz="2800" smtClean="0"/>
              <a:t> </a:t>
            </a:r>
            <a:r>
              <a:rPr lang="en-US" sz="2800" i="1" u="sng" smtClean="0"/>
              <a:t>resilience and resolution in troubled times</a:t>
            </a:r>
            <a:r>
              <a:rPr lang="en-US" sz="2800" smtClean="0"/>
              <a:t>.  Upper Saddle River, NJ: Pearson</a:t>
            </a:r>
          </a:p>
          <a:p>
            <a:pPr eaLnBrk="1" hangingPunct="1">
              <a:lnSpc>
                <a:spcPct val="90000"/>
              </a:lnSpc>
            </a:pPr>
            <a:r>
              <a:rPr lang="en-US" sz="2800" smtClean="0"/>
              <a:t>Ferrell B., and Coyle, Nessa.  (2007).  </a:t>
            </a:r>
            <a:r>
              <a:rPr lang="en-US" sz="2800" i="1" u="sng" smtClean="0"/>
              <a:t>The Nature of Suffering and the Goals of Nursing</a:t>
            </a:r>
            <a:r>
              <a:rPr lang="en-US" sz="2800" smtClean="0"/>
              <a:t>.  Oxford University Press.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Footer Placeholder 4"/>
          <p:cNvSpPr>
            <a:spLocks noGrp="1"/>
          </p:cNvSpPr>
          <p:nvPr>
            <p:ph type="ftr" sz="quarter" idx="11"/>
          </p:nvPr>
        </p:nvSpPr>
        <p:spPr>
          <a:noFill/>
        </p:spPr>
        <p:txBody>
          <a:bodyPr/>
          <a:lstStyle/>
          <a:p>
            <a:r>
              <a:rPr lang="en-US" smtClean="0"/>
              <a:t>Copyright, D.White 2010</a:t>
            </a:r>
          </a:p>
        </p:txBody>
      </p:sp>
      <p:sp>
        <p:nvSpPr>
          <p:cNvPr id="157698" name="Rectangle 2"/>
          <p:cNvSpPr>
            <a:spLocks noGrp="1" noChangeArrowheads="1"/>
          </p:cNvSpPr>
          <p:nvPr>
            <p:ph type="title"/>
          </p:nvPr>
        </p:nvSpPr>
        <p:spPr/>
        <p:txBody>
          <a:bodyPr/>
          <a:lstStyle/>
          <a:p>
            <a:pPr eaLnBrk="1" hangingPunct="1"/>
            <a:r>
              <a:rPr lang="en-US" smtClean="0"/>
              <a:t>References </a:t>
            </a:r>
          </a:p>
        </p:txBody>
      </p:sp>
      <p:sp>
        <p:nvSpPr>
          <p:cNvPr id="157699" name="Rectangle 3"/>
          <p:cNvSpPr>
            <a:spLocks noGrp="1" noChangeArrowheads="1"/>
          </p:cNvSpPr>
          <p:nvPr>
            <p:ph type="body" idx="1"/>
          </p:nvPr>
        </p:nvSpPr>
        <p:spPr/>
        <p:txBody>
          <a:bodyPr/>
          <a:lstStyle/>
          <a:p>
            <a:pPr eaLnBrk="1" hangingPunct="1"/>
            <a:r>
              <a:rPr lang="en-US" smtClean="0"/>
              <a:t>Figley, C.R. </a:t>
            </a:r>
            <a:r>
              <a:rPr lang="en-US" i="1" u="sng" smtClean="0"/>
              <a:t>Compassion Fatigue</a:t>
            </a:r>
            <a:r>
              <a:rPr lang="en-US" smtClean="0"/>
              <a:t>.  New York, Brunner/Mazel, 1995.</a:t>
            </a:r>
          </a:p>
          <a:p>
            <a:pPr eaLnBrk="1" hangingPunct="1"/>
            <a:r>
              <a:rPr lang="en-US" smtClean="0"/>
              <a:t>Garfield, Charles.  (1996). </a:t>
            </a:r>
            <a:r>
              <a:rPr lang="en-US" i="1" u="sng" smtClean="0"/>
              <a:t>Sometimes My Heart Goes Numb</a:t>
            </a:r>
            <a:r>
              <a:rPr lang="en-US" smtClean="0"/>
              <a:t>.</a:t>
            </a:r>
          </a:p>
          <a:p>
            <a:pPr eaLnBrk="1" hangingPunct="1"/>
            <a:r>
              <a:rPr lang="en-US" smtClean="0"/>
              <a:t>Halpern, J.  </a:t>
            </a:r>
            <a:r>
              <a:rPr lang="en-US" i="1" u="sng" smtClean="0"/>
              <a:t>From Detached Concern to Empathy:  Humanising Medical Practice</a:t>
            </a:r>
            <a:r>
              <a:rPr lang="en-US" i="1" smtClean="0"/>
              <a:t>.</a:t>
            </a:r>
            <a:r>
              <a:rPr lang="en-US" smtClean="0"/>
              <a:t>  Oxford, Oxford University Press, 2001.</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Footer Placeholder 4"/>
          <p:cNvSpPr>
            <a:spLocks noGrp="1"/>
          </p:cNvSpPr>
          <p:nvPr>
            <p:ph type="ftr" sz="quarter" idx="11"/>
          </p:nvPr>
        </p:nvSpPr>
        <p:spPr>
          <a:noFill/>
        </p:spPr>
        <p:txBody>
          <a:bodyPr/>
          <a:lstStyle/>
          <a:p>
            <a:r>
              <a:rPr lang="en-US" smtClean="0"/>
              <a:t>Copyright, D.White 2010</a:t>
            </a:r>
          </a:p>
        </p:txBody>
      </p:sp>
      <p:sp>
        <p:nvSpPr>
          <p:cNvPr id="158722" name="Rectangle 2"/>
          <p:cNvSpPr>
            <a:spLocks noGrp="1" noChangeArrowheads="1"/>
          </p:cNvSpPr>
          <p:nvPr>
            <p:ph type="title"/>
          </p:nvPr>
        </p:nvSpPr>
        <p:spPr/>
        <p:txBody>
          <a:bodyPr/>
          <a:lstStyle/>
          <a:p>
            <a:pPr eaLnBrk="1" hangingPunct="1"/>
            <a:r>
              <a:rPr lang="en-US" smtClean="0"/>
              <a:t>References </a:t>
            </a:r>
          </a:p>
        </p:txBody>
      </p:sp>
      <p:sp>
        <p:nvSpPr>
          <p:cNvPr id="158723" name="Rectangle 3"/>
          <p:cNvSpPr>
            <a:spLocks noGrp="1" noChangeArrowheads="1"/>
          </p:cNvSpPr>
          <p:nvPr>
            <p:ph type="body" idx="1"/>
          </p:nvPr>
        </p:nvSpPr>
        <p:spPr/>
        <p:txBody>
          <a:bodyPr/>
          <a:lstStyle/>
          <a:p>
            <a:pPr eaLnBrk="1" hangingPunct="1"/>
            <a:r>
              <a:rPr lang="en-US" smtClean="0"/>
              <a:t>James,R.K. (2008).  </a:t>
            </a:r>
            <a:r>
              <a:rPr lang="en-US" i="1" u="sng" smtClean="0"/>
              <a:t>Crisis intervention strategies</a:t>
            </a:r>
            <a:r>
              <a:rPr lang="en-US" smtClean="0"/>
              <a:t> (6th  ed.). Belmont, CA:  Brooks/Cole.</a:t>
            </a:r>
          </a:p>
          <a:p>
            <a:pPr eaLnBrk="1" hangingPunct="1"/>
            <a:r>
              <a:rPr lang="en-US" smtClean="0"/>
              <a:t>Reynolds, W.J.  </a:t>
            </a:r>
            <a:r>
              <a:rPr lang="en-US" i="1" u="sng" smtClean="0"/>
              <a:t>The Measurement and Development of Empathy</a:t>
            </a:r>
            <a:r>
              <a:rPr lang="en-US" smtClean="0"/>
              <a:t>.  Aldershot: Ashgate Publishing, 2000.</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2" name="Footer Placeholder 4"/>
          <p:cNvSpPr txBox="1">
            <a:spLocks noGrp="1"/>
          </p:cNvSpPr>
          <p:nvPr/>
        </p:nvSpPr>
        <p:spPr bwMode="auto">
          <a:xfrm>
            <a:off x="3124200" y="6324600"/>
            <a:ext cx="2895600" cy="457200"/>
          </a:xfrm>
          <a:prstGeom prst="rect">
            <a:avLst/>
          </a:prstGeom>
          <a:noFill/>
          <a:ln w="9525">
            <a:noFill/>
            <a:miter lim="800000"/>
            <a:headEnd/>
            <a:tailEnd/>
          </a:ln>
        </p:spPr>
        <p:txBody>
          <a:bodyPr lIns="92075" tIns="46038" rIns="92075" bIns="46038" anchor="ctr"/>
          <a:lstStyle/>
          <a:p>
            <a:pPr algn="ctr"/>
            <a:r>
              <a:rPr lang="en-US" sz="1400">
                <a:latin typeface="Arial" charset="0"/>
              </a:rPr>
              <a:t>Copyright, D.White 2010</a:t>
            </a:r>
          </a:p>
        </p:txBody>
      </p:sp>
      <p:sp>
        <p:nvSpPr>
          <p:cNvPr id="229383" name="Rectangle 2"/>
          <p:cNvSpPr>
            <a:spLocks noGrp="1" noChangeArrowheads="1"/>
          </p:cNvSpPr>
          <p:nvPr>
            <p:ph type="title" idx="4294967295"/>
          </p:nvPr>
        </p:nvSpPr>
        <p:spPr/>
        <p:txBody>
          <a:bodyPr/>
          <a:lstStyle/>
          <a:p>
            <a:pPr eaLnBrk="1" hangingPunct="1"/>
            <a:r>
              <a:rPr lang="en-US" smtClean="0"/>
              <a:t>Thank you to all…</a:t>
            </a:r>
          </a:p>
        </p:txBody>
      </p:sp>
      <p:sp>
        <p:nvSpPr>
          <p:cNvPr id="229384" name="Rectangle 3"/>
          <p:cNvSpPr>
            <a:spLocks noGrp="1" noChangeArrowheads="1"/>
          </p:cNvSpPr>
          <p:nvPr>
            <p:ph type="body" idx="4294967295"/>
          </p:nvPr>
        </p:nvSpPr>
        <p:spPr>
          <a:xfrm>
            <a:off x="533400" y="2133600"/>
            <a:ext cx="8382000" cy="3886200"/>
          </a:xfrm>
        </p:spPr>
        <p:txBody>
          <a:bodyPr/>
          <a:lstStyle/>
          <a:p>
            <a:pPr eaLnBrk="1" hangingPunct="1">
              <a:lnSpc>
                <a:spcPct val="90000"/>
              </a:lnSpc>
            </a:pPr>
            <a:r>
              <a:rPr lang="en-US" sz="2400" smtClean="0"/>
              <a:t>To all of you here today for your interest and commitment to your colleagues </a:t>
            </a:r>
          </a:p>
          <a:p>
            <a:pPr eaLnBrk="1" hangingPunct="1">
              <a:lnSpc>
                <a:spcPct val="90000"/>
              </a:lnSpc>
              <a:buFontTx/>
              <a:buNone/>
            </a:pPr>
            <a:endParaRPr lang="en-US" sz="1400" smtClean="0"/>
          </a:p>
          <a:p>
            <a:pPr eaLnBrk="1" hangingPunct="1">
              <a:lnSpc>
                <a:spcPct val="90000"/>
              </a:lnSpc>
            </a:pPr>
            <a:r>
              <a:rPr lang="en-US" sz="2400" smtClean="0"/>
              <a:t>To all those present for their willingness to promote this topic…discussion  promotes wellness in ourselves and ultimately, those we serve.</a:t>
            </a:r>
          </a:p>
          <a:p>
            <a:pPr eaLnBrk="1" hangingPunct="1">
              <a:lnSpc>
                <a:spcPct val="90000"/>
              </a:lnSpc>
              <a:buFontTx/>
              <a:buNone/>
            </a:pPr>
            <a:endParaRPr lang="en-US" sz="1400" smtClean="0"/>
          </a:p>
          <a:p>
            <a:pPr eaLnBrk="1" hangingPunct="1">
              <a:lnSpc>
                <a:spcPct val="90000"/>
              </a:lnSpc>
            </a:pPr>
            <a:r>
              <a:rPr lang="en-US" sz="2400" smtClean="0"/>
              <a:t>Especially to the organizers </a:t>
            </a:r>
          </a:p>
          <a:p>
            <a:pPr eaLnBrk="1" hangingPunct="1">
              <a:lnSpc>
                <a:spcPct val="90000"/>
              </a:lnSpc>
              <a:buFontTx/>
              <a:buNone/>
            </a:pPr>
            <a:r>
              <a:rPr lang="en-US" sz="2400" smtClean="0"/>
              <a:t>    of today for their hard work </a:t>
            </a:r>
          </a:p>
          <a:p>
            <a:pPr eaLnBrk="1" hangingPunct="1">
              <a:lnSpc>
                <a:spcPct val="90000"/>
              </a:lnSpc>
              <a:buFontTx/>
              <a:buNone/>
            </a:pPr>
            <a:r>
              <a:rPr lang="en-US" sz="2400" smtClean="0"/>
              <a:t>    &amp;  tireless efforts to make </a:t>
            </a:r>
          </a:p>
          <a:p>
            <a:pPr eaLnBrk="1" hangingPunct="1">
              <a:lnSpc>
                <a:spcPct val="90000"/>
              </a:lnSpc>
              <a:buFontTx/>
              <a:buNone/>
            </a:pPr>
            <a:r>
              <a:rPr lang="en-US" sz="2400" smtClean="0"/>
              <a:t>    today happen for all of us.</a:t>
            </a:r>
          </a:p>
        </p:txBody>
      </p:sp>
      <p:graphicFrame>
        <p:nvGraphicFramePr>
          <p:cNvPr id="229381" name="Object 5"/>
          <p:cNvGraphicFramePr>
            <a:graphicFrameLocks noChangeAspect="1"/>
          </p:cNvGraphicFramePr>
          <p:nvPr/>
        </p:nvGraphicFramePr>
        <p:xfrm>
          <a:off x="6705600" y="4800600"/>
          <a:ext cx="1676400" cy="1409700"/>
        </p:xfrm>
        <a:graphic>
          <a:graphicData uri="http://schemas.openxmlformats.org/presentationml/2006/ole">
            <p:oleObj spid="_x0000_s229381" name="Photo Editor Photo" r:id="rId3" imgW="2514286" imgH="2114845" progId="">
              <p:embed/>
            </p:oleObj>
          </a:graphicData>
        </a:graphic>
      </p:graphicFrame>
    </p:spTree>
  </p:cSld>
  <p:clrMapOvr>
    <a:masterClrMapping/>
  </p:clrMapOvr>
  <p:transition>
    <p:zoom dir="in"/>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Footer Placeholder 2"/>
          <p:cNvSpPr>
            <a:spLocks noGrp="1"/>
          </p:cNvSpPr>
          <p:nvPr>
            <p:ph type="ftr" sz="quarter" idx="11"/>
          </p:nvPr>
        </p:nvSpPr>
        <p:spPr>
          <a:noFill/>
        </p:spPr>
        <p:txBody>
          <a:bodyPr/>
          <a:lstStyle/>
          <a:p>
            <a:r>
              <a:rPr lang="en-US" smtClean="0"/>
              <a:t>Copyright, D.White 2010</a:t>
            </a:r>
          </a:p>
        </p:txBody>
      </p:sp>
      <p:sp>
        <p:nvSpPr>
          <p:cNvPr id="159746" name="Rectangle 2"/>
          <p:cNvSpPr>
            <a:spLocks noGrp="1"/>
          </p:cNvSpPr>
          <p:nvPr>
            <p:ph type="title" idx="4294967295"/>
          </p:nvPr>
        </p:nvSpPr>
        <p:spPr/>
        <p:txBody>
          <a:bodyPr lIns="45720" tIns="0" rIns="45720" bIns="0"/>
          <a:lstStyle/>
          <a:p>
            <a:pPr eaLnBrk="1" hangingPunct="1"/>
            <a:r>
              <a:rPr lang="en-US" sz="4500" smtClean="0"/>
              <a:t>QUESTIONS and ANSWERS</a:t>
            </a:r>
          </a:p>
        </p:txBody>
      </p:sp>
      <p:sp>
        <p:nvSpPr>
          <p:cNvPr id="159747" name="Rectangle 3"/>
          <p:cNvSpPr>
            <a:spLocks noGrp="1"/>
          </p:cNvSpPr>
          <p:nvPr>
            <p:ph type="body" sz="half" idx="4294967295"/>
          </p:nvPr>
        </p:nvSpPr>
        <p:spPr>
          <a:xfrm>
            <a:off x="304800" y="1905000"/>
            <a:ext cx="8153400" cy="4267200"/>
          </a:xfrm>
        </p:spPr>
        <p:txBody>
          <a:bodyPr lIns="91440" tIns="45720" rIns="91440" bIns="45720"/>
          <a:lstStyle/>
          <a:p>
            <a:pPr marL="273050" indent="-273050" algn="ctr" eaLnBrk="1" hangingPunct="1">
              <a:buFontTx/>
              <a:buNone/>
            </a:pPr>
            <a:r>
              <a:rPr lang="en-US" sz="2900" b="1" smtClean="0"/>
              <a:t>Donna M. White, PhD, RN, CS, CADAC </a:t>
            </a:r>
          </a:p>
          <a:p>
            <a:pPr marL="273050" indent="-273050" algn="ctr" eaLnBrk="1" hangingPunct="1">
              <a:buFontTx/>
              <a:buNone/>
            </a:pPr>
            <a:r>
              <a:rPr lang="en-US" sz="2800" smtClean="0"/>
              <a:t>Contact via email: </a:t>
            </a:r>
          </a:p>
          <a:p>
            <a:pPr marL="273050" indent="-273050" algn="ctr" eaLnBrk="1" hangingPunct="1">
              <a:buFontTx/>
              <a:buNone/>
            </a:pPr>
            <a:r>
              <a:rPr lang="en-US" sz="2800" smtClean="0">
                <a:hlinkClick r:id="rId2"/>
              </a:rPr>
              <a:t>donna.white@state.ma.us</a:t>
            </a:r>
            <a:r>
              <a:rPr lang="en-US" sz="2800" smtClean="0"/>
              <a:t>  </a:t>
            </a:r>
          </a:p>
          <a:p>
            <a:pPr marL="273050" indent="-273050" algn="ctr" eaLnBrk="1" hangingPunct="1">
              <a:buFontTx/>
              <a:buNone/>
            </a:pPr>
            <a:endParaRPr lang="en-US" sz="1600" b="1" smtClean="0"/>
          </a:p>
          <a:p>
            <a:pPr marL="273050" indent="-273050" algn="ctr" eaLnBrk="1" hangingPunct="1">
              <a:buFontTx/>
              <a:buNone/>
            </a:pPr>
            <a:r>
              <a:rPr lang="en-US" sz="2100" b="1" smtClean="0"/>
              <a:t>Nursing Continuing Education</a:t>
            </a:r>
            <a:r>
              <a:rPr lang="en-US" sz="2100" smtClean="0"/>
              <a:t> credits are available for</a:t>
            </a:r>
          </a:p>
          <a:p>
            <a:pPr marL="273050" indent="-273050" algn="ctr" eaLnBrk="1" hangingPunct="1">
              <a:buFontTx/>
              <a:buNone/>
            </a:pPr>
            <a:r>
              <a:rPr lang="en-US" sz="2100" smtClean="0"/>
              <a:t>30 days following the live presentation.  In order to</a:t>
            </a:r>
          </a:p>
          <a:p>
            <a:pPr marL="273050" indent="-273050" algn="ctr" eaLnBrk="1" hangingPunct="1">
              <a:buFontTx/>
              <a:buNone/>
            </a:pPr>
            <a:r>
              <a:rPr lang="en-US" sz="2100" smtClean="0"/>
              <a:t>receive your evaluation form and nursing contact hour</a:t>
            </a:r>
          </a:p>
          <a:p>
            <a:pPr marL="273050" indent="-273050" algn="ctr" eaLnBrk="1" hangingPunct="1">
              <a:buFontTx/>
              <a:buNone/>
            </a:pPr>
            <a:r>
              <a:rPr lang="en-US" sz="2100" smtClean="0"/>
              <a:t>certificate please email your: name, state, email</a:t>
            </a:r>
          </a:p>
          <a:p>
            <a:pPr marL="273050" indent="-273050" algn="ctr" eaLnBrk="1" hangingPunct="1">
              <a:buFontTx/>
              <a:buNone/>
            </a:pPr>
            <a:r>
              <a:rPr lang="en-US" sz="2100" smtClean="0"/>
              <a:t>address to:  Patti White, MAPHN at</a:t>
            </a:r>
          </a:p>
          <a:p>
            <a:pPr marL="273050" indent="-273050" algn="ctr" eaLnBrk="1" hangingPunct="1">
              <a:buFontTx/>
              <a:buNone/>
            </a:pPr>
            <a:r>
              <a:rPr lang="en-US" sz="2100" b="1" smtClean="0">
                <a:solidFill>
                  <a:schemeClr val="accent1"/>
                </a:solidFill>
              </a:rPr>
              <a:t>pattiwhite105@gmail.com</a:t>
            </a:r>
          </a:p>
          <a:p>
            <a:pPr marL="273050" indent="-273050" algn="ctr" eaLnBrk="1" hangingPunct="1">
              <a:buFontTx/>
              <a:buNone/>
            </a:pPr>
            <a:endParaRPr lang="en-US" sz="2100" b="1" smtClean="0">
              <a:solidFill>
                <a:schemeClr val="accent1"/>
              </a:solidFill>
            </a:endParaRPr>
          </a:p>
          <a:p>
            <a:pPr marL="273050" indent="-273050" algn="ctr" eaLnBrk="1" hangingPunct="1"/>
            <a:endParaRPr lang="en-US" sz="2100" b="1" smtClean="0">
              <a:solidFill>
                <a:schemeClr val="tx2"/>
              </a:solidFill>
            </a:endParaRPr>
          </a:p>
          <a:p>
            <a:pPr marL="273050" indent="-273050" algn="ctr" eaLnBrk="1" hangingPunct="1">
              <a:buFontTx/>
              <a:buNone/>
            </a:pPr>
            <a:endParaRPr lang="en-US" sz="2800" smtClean="0"/>
          </a:p>
          <a:p>
            <a:pPr marL="273050" indent="-273050" algn="ctr" eaLnBrk="1" hangingPunct="1">
              <a:buFontTx/>
              <a:buNone/>
            </a:pPr>
            <a:endParaRPr lang="en-US"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Footer Placeholder 4"/>
          <p:cNvSpPr>
            <a:spLocks noGrp="1"/>
          </p:cNvSpPr>
          <p:nvPr>
            <p:ph type="ftr" sz="quarter" idx="11"/>
          </p:nvPr>
        </p:nvSpPr>
        <p:spPr>
          <a:noFill/>
        </p:spPr>
        <p:txBody>
          <a:bodyPr/>
          <a:lstStyle/>
          <a:p>
            <a:r>
              <a:rPr lang="en-US" smtClean="0"/>
              <a:t>Copyright, D.White 2010</a:t>
            </a:r>
          </a:p>
        </p:txBody>
      </p:sp>
      <p:sp>
        <p:nvSpPr>
          <p:cNvPr id="101378" name="Rectangle 2"/>
          <p:cNvSpPr>
            <a:spLocks noGrp="1" noChangeArrowheads="1"/>
          </p:cNvSpPr>
          <p:nvPr>
            <p:ph type="title"/>
          </p:nvPr>
        </p:nvSpPr>
        <p:spPr/>
        <p:txBody>
          <a:bodyPr/>
          <a:lstStyle/>
          <a:p>
            <a:pPr eaLnBrk="1" hangingPunct="1"/>
            <a:r>
              <a:rPr lang="en-US" smtClean="0"/>
              <a:t>Ever wonder…</a:t>
            </a:r>
          </a:p>
        </p:txBody>
      </p:sp>
      <p:sp>
        <p:nvSpPr>
          <p:cNvPr id="101379" name="Rectangle 3"/>
          <p:cNvSpPr>
            <a:spLocks noGrp="1" noChangeArrowheads="1"/>
          </p:cNvSpPr>
          <p:nvPr>
            <p:ph type="body" idx="1"/>
          </p:nvPr>
        </p:nvSpPr>
        <p:spPr>
          <a:xfrm>
            <a:off x="1066800" y="1905000"/>
            <a:ext cx="7772400" cy="4114800"/>
          </a:xfrm>
        </p:spPr>
        <p:txBody>
          <a:bodyPr/>
          <a:lstStyle/>
          <a:p>
            <a:pPr eaLnBrk="1" hangingPunct="1"/>
            <a:r>
              <a:rPr lang="en-US" smtClean="0"/>
              <a:t>Why you chose your profession?</a:t>
            </a:r>
          </a:p>
          <a:p>
            <a:pPr eaLnBrk="1" hangingPunct="1"/>
            <a:r>
              <a:rPr lang="en-US" smtClean="0"/>
              <a:t>Ever think about the rewards of it?</a:t>
            </a:r>
          </a:p>
          <a:p>
            <a:pPr eaLnBrk="1" hangingPunct="1"/>
            <a:r>
              <a:rPr lang="en-US" smtClean="0"/>
              <a:t>Why you continue even when exhausted?</a:t>
            </a:r>
          </a:p>
          <a:p>
            <a:pPr eaLnBrk="1" hangingPunct="1"/>
            <a:r>
              <a:rPr lang="en-US" smtClean="0"/>
              <a:t>Do you </a:t>
            </a:r>
            <a:r>
              <a:rPr lang="en-US" i="1" smtClean="0"/>
              <a:t>regret</a:t>
            </a:r>
            <a:r>
              <a:rPr lang="en-US" smtClean="0"/>
              <a:t> anything?   Name it…</a:t>
            </a:r>
          </a:p>
          <a:p>
            <a:pPr eaLnBrk="1" hangingPunct="1"/>
            <a:r>
              <a:rPr lang="en-US" smtClean="0"/>
              <a:t>How often do you think about </a:t>
            </a:r>
            <a:r>
              <a:rPr lang="en-US" i="1" smtClean="0"/>
              <a:t>what you do</a:t>
            </a:r>
            <a:r>
              <a:rPr lang="en-US" smtClean="0"/>
              <a:t> and the impact it has on </a:t>
            </a:r>
            <a:r>
              <a:rPr lang="en-US" i="1" smtClean="0"/>
              <a:t>who you are</a:t>
            </a:r>
            <a:r>
              <a:rPr lang="en-US" smtClean="0"/>
              <a:t>?</a:t>
            </a:r>
          </a:p>
          <a:p>
            <a:pPr eaLnBrk="1" hangingPunct="1"/>
            <a:r>
              <a:rPr lang="en-US" smtClean="0"/>
              <a:t>How can you learn to </a:t>
            </a:r>
            <a:r>
              <a:rPr lang="en-US" i="1" smtClean="0"/>
              <a:t>“live softly”?</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Footer Placeholder 4"/>
          <p:cNvSpPr>
            <a:spLocks noGrp="1"/>
          </p:cNvSpPr>
          <p:nvPr>
            <p:ph type="ftr" sz="quarter" idx="11"/>
          </p:nvPr>
        </p:nvSpPr>
        <p:spPr>
          <a:noFill/>
        </p:spPr>
        <p:txBody>
          <a:bodyPr/>
          <a:lstStyle/>
          <a:p>
            <a:r>
              <a:rPr lang="en-US" smtClean="0"/>
              <a:t>Copyright, D.White 2010</a:t>
            </a:r>
          </a:p>
        </p:txBody>
      </p:sp>
      <p:sp>
        <p:nvSpPr>
          <p:cNvPr id="102402" name="Rectangle 2"/>
          <p:cNvSpPr>
            <a:spLocks noGrp="1" noChangeArrowheads="1"/>
          </p:cNvSpPr>
          <p:nvPr>
            <p:ph type="title"/>
          </p:nvPr>
        </p:nvSpPr>
        <p:spPr/>
        <p:txBody>
          <a:bodyPr/>
          <a:lstStyle/>
          <a:p>
            <a:pPr eaLnBrk="1" hangingPunct="1"/>
            <a:r>
              <a:rPr lang="en-US" sz="4000" smtClean="0"/>
              <a:t>Health Care Professional </a:t>
            </a:r>
            <a:br>
              <a:rPr lang="en-US" sz="4000" smtClean="0"/>
            </a:br>
            <a:r>
              <a:rPr lang="en-US" sz="4000" smtClean="0"/>
              <a:t>Prone to Compassion Fatigue</a:t>
            </a:r>
          </a:p>
        </p:txBody>
      </p:sp>
      <p:sp>
        <p:nvSpPr>
          <p:cNvPr id="102403" name="Rectangle 3"/>
          <p:cNvSpPr>
            <a:spLocks noGrp="1" noChangeArrowheads="1"/>
          </p:cNvSpPr>
          <p:nvPr>
            <p:ph type="body" idx="1"/>
          </p:nvPr>
        </p:nvSpPr>
        <p:spPr>
          <a:xfrm>
            <a:off x="990600" y="1905000"/>
            <a:ext cx="7162800" cy="4724400"/>
          </a:xfrm>
        </p:spPr>
        <p:txBody>
          <a:bodyPr/>
          <a:lstStyle/>
          <a:p>
            <a:pPr eaLnBrk="1" hangingPunct="1">
              <a:lnSpc>
                <a:spcPct val="90000"/>
              </a:lnSpc>
            </a:pPr>
            <a:r>
              <a:rPr lang="en-US" sz="2800" smtClean="0"/>
              <a:t>Heroic treaters</a:t>
            </a:r>
          </a:p>
          <a:p>
            <a:pPr eaLnBrk="1" hangingPunct="1">
              <a:lnSpc>
                <a:spcPct val="90000"/>
              </a:lnSpc>
            </a:pPr>
            <a:r>
              <a:rPr lang="en-US" sz="2800" smtClean="0"/>
              <a:t>Intensely caring and concerned for others</a:t>
            </a:r>
          </a:p>
          <a:p>
            <a:pPr eaLnBrk="1" hangingPunct="1">
              <a:lnSpc>
                <a:spcPct val="90000"/>
              </a:lnSpc>
            </a:pPr>
            <a:r>
              <a:rPr lang="en-US" sz="2800" smtClean="0"/>
              <a:t>High achievers</a:t>
            </a:r>
          </a:p>
          <a:p>
            <a:pPr eaLnBrk="1" hangingPunct="1">
              <a:lnSpc>
                <a:spcPct val="90000"/>
              </a:lnSpc>
            </a:pPr>
            <a:r>
              <a:rPr lang="en-US" sz="2800" smtClean="0"/>
              <a:t>Strong academics - top ½ of their class</a:t>
            </a:r>
          </a:p>
          <a:p>
            <a:pPr eaLnBrk="1" hangingPunct="1">
              <a:lnSpc>
                <a:spcPct val="90000"/>
              </a:lnSpc>
            </a:pPr>
            <a:r>
              <a:rPr lang="en-US" sz="2800" smtClean="0"/>
              <a:t>Dysfunctional home/early life</a:t>
            </a:r>
          </a:p>
          <a:p>
            <a:pPr eaLnBrk="1" hangingPunct="1">
              <a:lnSpc>
                <a:spcPct val="90000"/>
              </a:lnSpc>
            </a:pPr>
            <a:r>
              <a:rPr lang="en-US" sz="2800" smtClean="0"/>
              <a:t>Highly competent</a:t>
            </a:r>
          </a:p>
          <a:p>
            <a:pPr eaLnBrk="1" hangingPunct="1">
              <a:lnSpc>
                <a:spcPct val="90000"/>
              </a:lnSpc>
            </a:pPr>
            <a:r>
              <a:rPr lang="en-US" sz="2800" smtClean="0"/>
              <a:t>Excellent employee</a:t>
            </a:r>
          </a:p>
          <a:p>
            <a:pPr eaLnBrk="1" hangingPunct="1">
              <a:lnSpc>
                <a:spcPct val="90000"/>
              </a:lnSpc>
            </a:pPr>
            <a:r>
              <a:rPr lang="en-US" sz="2800" smtClean="0"/>
              <a:t>Driven to succeed</a:t>
            </a:r>
          </a:p>
          <a:p>
            <a:pPr eaLnBrk="1" hangingPunct="1">
              <a:lnSpc>
                <a:spcPct val="90000"/>
              </a:lnSpc>
            </a:pPr>
            <a:r>
              <a:rPr lang="en-US" sz="2800" smtClean="0"/>
              <a:t>Finds failure difficult</a:t>
            </a:r>
          </a:p>
          <a:p>
            <a:pPr eaLnBrk="1" hangingPunct="1">
              <a:lnSpc>
                <a:spcPct val="90000"/>
              </a:lnSpc>
              <a:buFontTx/>
              <a:buNone/>
            </a:pPr>
            <a:r>
              <a:rPr lang="en-US" sz="2800" smtClean="0"/>
              <a:t>                                                       </a:t>
            </a:r>
            <a:r>
              <a:rPr lang="en-US" sz="2400" i="1" smtClean="0"/>
              <a:t>Cerney, 1995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Footer Placeholder 4"/>
          <p:cNvSpPr>
            <a:spLocks noGrp="1"/>
          </p:cNvSpPr>
          <p:nvPr>
            <p:ph type="ftr" sz="quarter" idx="11"/>
          </p:nvPr>
        </p:nvSpPr>
        <p:spPr>
          <a:noFill/>
        </p:spPr>
        <p:txBody>
          <a:bodyPr/>
          <a:lstStyle/>
          <a:p>
            <a:r>
              <a:rPr lang="en-US" smtClean="0"/>
              <a:t>Copyright, D.White 2010</a:t>
            </a:r>
          </a:p>
        </p:txBody>
      </p:sp>
      <p:sp>
        <p:nvSpPr>
          <p:cNvPr id="103426" name="Rectangle 1026"/>
          <p:cNvSpPr>
            <a:spLocks noGrp="1" noChangeArrowheads="1"/>
          </p:cNvSpPr>
          <p:nvPr>
            <p:ph type="title"/>
          </p:nvPr>
        </p:nvSpPr>
        <p:spPr/>
        <p:txBody>
          <a:bodyPr/>
          <a:lstStyle/>
          <a:p>
            <a:pPr eaLnBrk="1" hangingPunct="1"/>
            <a:r>
              <a:rPr lang="en-US" smtClean="0"/>
              <a:t>Positions available</a:t>
            </a:r>
          </a:p>
        </p:txBody>
      </p:sp>
      <p:sp>
        <p:nvSpPr>
          <p:cNvPr id="103427" name="Rectangle 1027"/>
          <p:cNvSpPr>
            <a:spLocks noGrp="1" noChangeArrowheads="1"/>
          </p:cNvSpPr>
          <p:nvPr>
            <p:ph type="body" idx="1"/>
          </p:nvPr>
        </p:nvSpPr>
        <p:spPr>
          <a:xfrm>
            <a:off x="1066800" y="1905000"/>
            <a:ext cx="7772400" cy="4114800"/>
          </a:xfrm>
        </p:spPr>
        <p:txBody>
          <a:bodyPr/>
          <a:lstStyle/>
          <a:p>
            <a:pPr eaLnBrk="1" hangingPunct="1">
              <a:lnSpc>
                <a:spcPct val="90000"/>
              </a:lnSpc>
            </a:pPr>
            <a:r>
              <a:rPr lang="en-US" sz="2800" smtClean="0"/>
              <a:t>Long hours with required overtime</a:t>
            </a:r>
          </a:p>
          <a:p>
            <a:pPr eaLnBrk="1" hangingPunct="1">
              <a:lnSpc>
                <a:spcPct val="90000"/>
              </a:lnSpc>
            </a:pPr>
            <a:r>
              <a:rPr lang="en-US" sz="2800" smtClean="0"/>
              <a:t>Must be available off-shifts,weekends, and holidays</a:t>
            </a:r>
          </a:p>
          <a:p>
            <a:pPr eaLnBrk="1" hangingPunct="1">
              <a:lnSpc>
                <a:spcPct val="90000"/>
              </a:lnSpc>
            </a:pPr>
            <a:r>
              <a:rPr lang="en-US" sz="2800" smtClean="0"/>
              <a:t>Must be tolerant of aberrant behavior</a:t>
            </a:r>
          </a:p>
          <a:p>
            <a:pPr eaLnBrk="1" hangingPunct="1">
              <a:lnSpc>
                <a:spcPct val="90000"/>
              </a:lnSpc>
            </a:pPr>
            <a:r>
              <a:rPr lang="en-US" sz="2800" smtClean="0"/>
              <a:t>Must be willing to handle daily crises</a:t>
            </a:r>
          </a:p>
          <a:p>
            <a:pPr eaLnBrk="1" hangingPunct="1">
              <a:lnSpc>
                <a:spcPct val="90000"/>
              </a:lnSpc>
            </a:pPr>
            <a:r>
              <a:rPr lang="en-US" sz="2800" smtClean="0"/>
              <a:t>Emotionally draining and physically difficult work</a:t>
            </a:r>
          </a:p>
          <a:p>
            <a:pPr eaLnBrk="1" hangingPunct="1">
              <a:lnSpc>
                <a:spcPct val="90000"/>
              </a:lnSpc>
            </a:pPr>
            <a:r>
              <a:rPr lang="en-US" sz="2800" smtClean="0"/>
              <a:t>Sadness and tragedy seen often</a:t>
            </a:r>
          </a:p>
          <a:p>
            <a:pPr eaLnBrk="1" hangingPunct="1">
              <a:lnSpc>
                <a:spcPct val="90000"/>
              </a:lnSpc>
            </a:pPr>
            <a:r>
              <a:rPr lang="en-US" sz="2800" smtClean="0"/>
              <a:t>High degree of paperwork and responsibility</a:t>
            </a:r>
          </a:p>
          <a:p>
            <a:pPr eaLnBrk="1" hangingPunct="1">
              <a:lnSpc>
                <a:spcPct val="90000"/>
              </a:lnSpc>
            </a:pPr>
            <a:r>
              <a:rPr lang="en-US" sz="2800" smtClean="0"/>
              <a:t>Low salary that will increase after 20+ years</a:t>
            </a:r>
          </a:p>
        </p:txBody>
      </p:sp>
    </p:spTree>
  </p:cSld>
  <p:clrMapOvr>
    <a:masterClrMapping/>
  </p:clrMapOvr>
  <p:transition spd="slow">
    <p:wheel spokes="2"/>
  </p:transition>
  <p:timing>
    <p:tnLst>
      <p:par>
        <p:cTn id="1" dur="indefinite" restart="never" nodeType="tmRoot"/>
      </p:par>
    </p:tnLst>
  </p:timing>
</p:sld>
</file>

<file path=ppt/theme/theme1.xml><?xml version="1.0" encoding="utf-8"?>
<a:theme xmlns:a="http://schemas.openxmlformats.org/drawingml/2006/main" name="Fireball">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Designs\Fireball.pot</Template>
  <TotalTime>1262</TotalTime>
  <Words>2569</Words>
  <Application>Microsoft PowerPoint</Application>
  <PresentationFormat>On-screen Show (4:3)</PresentationFormat>
  <Paragraphs>545</Paragraphs>
  <Slides>65</Slides>
  <Notes>1</Notes>
  <HiddenSlides>0</HiddenSlides>
  <MMClips>0</MMClips>
  <ScaleCrop>false</ScaleCrop>
  <HeadingPairs>
    <vt:vector size="8" baseType="variant">
      <vt:variant>
        <vt:lpstr>Fonts Used</vt:lpstr>
      </vt:variant>
      <vt:variant>
        <vt:i4>5</vt:i4>
      </vt:variant>
      <vt:variant>
        <vt:lpstr>Design Template</vt:lpstr>
      </vt:variant>
      <vt:variant>
        <vt:i4>2</vt:i4>
      </vt:variant>
      <vt:variant>
        <vt:lpstr>Embedded OLE Servers</vt:lpstr>
      </vt:variant>
      <vt:variant>
        <vt:i4>1</vt:i4>
      </vt:variant>
      <vt:variant>
        <vt:lpstr>Slide Titles</vt:lpstr>
      </vt:variant>
      <vt:variant>
        <vt:i4>65</vt:i4>
      </vt:variant>
    </vt:vector>
  </HeadingPairs>
  <TitlesOfParts>
    <vt:vector size="73" baseType="lpstr">
      <vt:lpstr>Verdana</vt:lpstr>
      <vt:lpstr>Arial</vt:lpstr>
      <vt:lpstr>Times New Roman</vt:lpstr>
      <vt:lpstr>Georgia</vt:lpstr>
      <vt:lpstr>Arial Black</vt:lpstr>
      <vt:lpstr>Fireball</vt:lpstr>
      <vt:lpstr>Fireball</vt:lpstr>
      <vt:lpstr>Photo Editor Photo</vt:lpstr>
      <vt:lpstr>Compassion Fatigue: Healing the Heart-Renewing the Soul  by</vt:lpstr>
      <vt:lpstr>Acknowledgements</vt:lpstr>
      <vt:lpstr>Overview</vt:lpstr>
      <vt:lpstr> Learning Objectives</vt:lpstr>
      <vt:lpstr>Lemuel Shattuck Hospital    </vt:lpstr>
      <vt:lpstr>A dedication…</vt:lpstr>
      <vt:lpstr>Ever wonder…</vt:lpstr>
      <vt:lpstr>Health Care Professional  Prone to Compassion Fatigue</vt:lpstr>
      <vt:lpstr>Positions available</vt:lpstr>
      <vt:lpstr>Occupational Signs of Stress</vt:lpstr>
      <vt:lpstr>Occupational Signs of Stress</vt:lpstr>
      <vt:lpstr>Occupational Signs of Stress</vt:lpstr>
      <vt:lpstr>Slide 13</vt:lpstr>
      <vt:lpstr>Burnout…a patient cousin</vt:lpstr>
      <vt:lpstr>Negative factors</vt:lpstr>
      <vt:lpstr>Negative factors…cont’d.</vt:lpstr>
      <vt:lpstr>Negative factors</vt:lpstr>
      <vt:lpstr>Burnout…</vt:lpstr>
      <vt:lpstr>Stages of Burnout…</vt:lpstr>
      <vt:lpstr>Burnout</vt:lpstr>
      <vt:lpstr>A Conspiracy of Silence</vt:lpstr>
      <vt:lpstr>Figley’s Model of Compassion  Stress and Fatigue</vt:lpstr>
      <vt:lpstr>Blurring of roles</vt:lpstr>
      <vt:lpstr>Cognitive Impact of Secondary Traumatic Stress</vt:lpstr>
      <vt:lpstr>Emotional Impact of Secondary Traumatic Stress</vt:lpstr>
      <vt:lpstr>Spiritual Impact of Secondary Traumatic Stress</vt:lpstr>
      <vt:lpstr>Interpersonal Impact of Secondary Traumatic Stress</vt:lpstr>
      <vt:lpstr>Physical Impact of Secondary Traumatic Stress</vt:lpstr>
      <vt:lpstr>Behavioral Impact of Secondary Traumatic Stress</vt:lpstr>
      <vt:lpstr>Crimean War…</vt:lpstr>
      <vt:lpstr>PTSD Experiences</vt:lpstr>
      <vt:lpstr>Secondary Traumatic Stress</vt:lpstr>
      <vt:lpstr>Vicarious Traumatization…</vt:lpstr>
      <vt:lpstr>Vicarious Traumatization…</vt:lpstr>
      <vt:lpstr>Posttraumatic Embitterment  Disorder</vt:lpstr>
      <vt:lpstr>Slide 36</vt:lpstr>
      <vt:lpstr>Figley’s Model of Compassion            Stress and Fatigue</vt:lpstr>
      <vt:lpstr>Emotional and Spiritual Effects</vt:lpstr>
      <vt:lpstr>PTSD and STSD</vt:lpstr>
      <vt:lpstr>PTSD and STSD</vt:lpstr>
      <vt:lpstr>Compassion Fatigue Defined</vt:lpstr>
      <vt:lpstr>Clinical Practice Issues</vt:lpstr>
      <vt:lpstr>Clinical Practice Issues, continued</vt:lpstr>
      <vt:lpstr>Culture of the Workplace</vt:lpstr>
      <vt:lpstr>Slide 45</vt:lpstr>
      <vt:lpstr>Key points for clinical practice</vt:lpstr>
      <vt:lpstr>More stuff to know…</vt:lpstr>
      <vt:lpstr>Methodologies for  Biopsychosocial Role Strain</vt:lpstr>
      <vt:lpstr>Healthy Strategies for Survival</vt:lpstr>
      <vt:lpstr>Healthy Strategies for Survival, continued</vt:lpstr>
      <vt:lpstr>More Healthy Strategies</vt:lpstr>
      <vt:lpstr>Healthy Strategies…</vt:lpstr>
      <vt:lpstr>Ten Worry Stopping Techniques</vt:lpstr>
      <vt:lpstr>Ten Worry Stopping  Techniques, continued</vt:lpstr>
      <vt:lpstr>Stress Hardiness</vt:lpstr>
      <vt:lpstr>3 Characteristics  of Stress Hardiness</vt:lpstr>
      <vt:lpstr>Fourth “C”</vt:lpstr>
      <vt:lpstr>Positive Effects?…</vt:lpstr>
      <vt:lpstr>Small Stuff</vt:lpstr>
      <vt:lpstr>and finally…..</vt:lpstr>
      <vt:lpstr>References </vt:lpstr>
      <vt:lpstr>References </vt:lpstr>
      <vt:lpstr>References </vt:lpstr>
      <vt:lpstr>Thank you to all…</vt:lpstr>
      <vt:lpstr>QUESTIONS and ANSWERS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Compassion Fatigue</dc:title>
  <dc:creator>White</dc:creator>
  <cp:lastModifiedBy>GLaRosa</cp:lastModifiedBy>
  <cp:revision>426</cp:revision>
  <dcterms:created xsi:type="dcterms:W3CDTF">2003-03-23T00:32:31Z</dcterms:created>
  <dcterms:modified xsi:type="dcterms:W3CDTF">2010-08-03T18:43:41Z</dcterms:modified>
</cp:coreProperties>
</file>