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7" r:id="rId3"/>
    <p:sldId id="257" r:id="rId4"/>
    <p:sldId id="258" r:id="rId5"/>
    <p:sldId id="259" r:id="rId6"/>
    <p:sldId id="297" r:id="rId7"/>
    <p:sldId id="261" r:id="rId8"/>
    <p:sldId id="298" r:id="rId9"/>
    <p:sldId id="260" r:id="rId10"/>
    <p:sldId id="279" r:id="rId11"/>
    <p:sldId id="282" r:id="rId12"/>
    <p:sldId id="283" r:id="rId13"/>
    <p:sldId id="287" r:id="rId14"/>
    <p:sldId id="263" r:id="rId15"/>
    <p:sldId id="280" r:id="rId16"/>
    <p:sldId id="299" r:id="rId17"/>
    <p:sldId id="281" r:id="rId18"/>
    <p:sldId id="300" r:id="rId19"/>
    <p:sldId id="278" r:id="rId20"/>
    <p:sldId id="262" r:id="rId21"/>
    <p:sldId id="268" r:id="rId22"/>
    <p:sldId id="285" r:id="rId23"/>
    <p:sldId id="269" r:id="rId24"/>
    <p:sldId id="271" r:id="rId25"/>
    <p:sldId id="272" r:id="rId26"/>
    <p:sldId id="294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8"/>
  <c:chart>
    <c:plotArea>
      <c:layout>
        <c:manualLayout>
          <c:layoutTarget val="inner"/>
          <c:xMode val="edge"/>
          <c:yMode val="edge"/>
          <c:x val="7.0911708953047714E-2"/>
          <c:y val="3.0831228624714897E-2"/>
          <c:w val="0.91211298240497718"/>
          <c:h val="0.68905689242267454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Sheet1!$A$1:$A$8</c:f>
              <c:strCache>
                <c:ptCount val="8"/>
                <c:pt idx="0">
                  <c:v>New York</c:v>
                </c:pt>
                <c:pt idx="1">
                  <c:v>Tennessee</c:v>
                </c:pt>
                <c:pt idx="2">
                  <c:v>Ohio</c:v>
                </c:pt>
                <c:pt idx="3">
                  <c:v>Florida </c:v>
                </c:pt>
                <c:pt idx="4">
                  <c:v>Texas</c:v>
                </c:pt>
                <c:pt idx="5">
                  <c:v>Pennsylvania</c:v>
                </c:pt>
                <c:pt idx="6">
                  <c:v>Washington</c:v>
                </c:pt>
                <c:pt idx="7">
                  <c:v>New Jersey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74</c:v>
                </c:pt>
                <c:pt idx="1">
                  <c:v>70</c:v>
                </c:pt>
                <c:pt idx="2">
                  <c:v>57</c:v>
                </c:pt>
                <c:pt idx="3">
                  <c:v>40</c:v>
                </c:pt>
                <c:pt idx="4">
                  <c:v>38</c:v>
                </c:pt>
                <c:pt idx="5">
                  <c:v>35</c:v>
                </c:pt>
                <c:pt idx="6">
                  <c:v>34</c:v>
                </c:pt>
                <c:pt idx="7">
                  <c:v>30</c:v>
                </c:pt>
              </c:numCache>
            </c:numRef>
          </c:val>
        </c:ser>
        <c:dLbls>
          <c:showVal val="1"/>
        </c:dLbls>
        <c:gapWidth val="75"/>
        <c:axId val="33127424"/>
        <c:axId val="33139328"/>
      </c:barChart>
      <c:catAx>
        <c:axId val="33127424"/>
        <c:scaling>
          <c:orientation val="minMax"/>
        </c:scaling>
        <c:axPos val="b"/>
        <c:majorTickMark val="none"/>
        <c:tickLblPos val="nextTo"/>
        <c:crossAx val="33139328"/>
        <c:crosses val="autoZero"/>
        <c:auto val="1"/>
        <c:lblAlgn val="ctr"/>
        <c:lblOffset val="100"/>
      </c:catAx>
      <c:valAx>
        <c:axId val="33139328"/>
        <c:scaling>
          <c:orientation val="minMax"/>
        </c:scaling>
        <c:axPos val="l"/>
        <c:numFmt formatCode="General" sourceLinked="1"/>
        <c:majorTickMark val="none"/>
        <c:tickLblPos val="nextTo"/>
        <c:crossAx val="33127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6D68F3C-7023-4F8A-955C-2B4E93D9D01E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68F13B2-E689-4F9A-9CF9-9BDA9392F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A3133C-28A8-4666-82D4-2F072AD6D565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2672F1-DD49-402F-9CAF-B75322BC4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D7BF-3E74-4972-A931-6B723EA661B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1C46-F2BE-43A1-B07D-7F2A70769E39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5E150-0C24-4C7B-8698-E6FEE7F16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13312-DAF9-4F2D-A585-E23B3698DD27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5C72C-0640-450B-B8E1-8C74F58E7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A3CC6-39C5-49D4-8364-D8B8F46684C6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F29B-1F2E-49ED-AB1A-3C166545D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67B9-E84E-4576-AF44-F8CA35574676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1197F-20D7-4FEF-925F-DAFF6BEF5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7007B-4C63-4027-8878-5F404593294D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550F0-1247-4EBF-9499-6C960D1CB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8A59D-E3B1-40B7-9713-E417A3791177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BFA4A-F77E-48A2-9A52-DCD8B9B44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403F5-3675-4C53-A400-9087289277B7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2D29B-AE23-427E-A36A-C2042D918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4BA27-480B-4191-9A1C-AC0503941426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17B40-4582-4C80-A8B7-4E976A4C2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D7267-4638-4C62-93F9-E7C1C711AD2E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A2D20-1E67-405F-BEF1-07763BD35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3CC6B-5DDA-4136-960C-444736C9DDC4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89508-17B0-48A4-8BF5-0935611E3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21FB-6942-48A1-B69E-E30E5F8A0317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3318-3D17-48C3-9080-9AFD45FF4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98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0835A4-716B-4FE9-9415-C1984F88C24C}" type="datetime1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0F4021-C633-4B1E-A976-D36D02F36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BC1A3-4C20-4A27-9634-231B7F23F51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C8F72F0-83D3-4E61-854D-6B9F1D2A836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0"/>
          </a:xfrm>
        </p:spPr>
        <p:txBody>
          <a:bodyPr/>
          <a:lstStyle/>
          <a:p>
            <a:pPr eaLnBrk="1" hangingPunct="1"/>
            <a:r>
              <a:rPr lang="en-US" sz="4800" b="1" smtClean="0"/>
              <a:t>Public Health Nurse Ready</a:t>
            </a:r>
            <a:br>
              <a:rPr lang="en-US" sz="4800" b="1" smtClean="0"/>
            </a:br>
            <a:r>
              <a:rPr lang="en-US" sz="4800" b="1" smtClean="0"/>
              <a:t> </a:t>
            </a:r>
            <a:r>
              <a:rPr lang="en-US" sz="3600" b="1" smtClean="0">
                <a:solidFill>
                  <a:srgbClr val="FFCC00"/>
                </a:solidFill>
              </a:rPr>
              <a:t>Public Health Nursing </a:t>
            </a:r>
            <a:br>
              <a:rPr lang="en-US" sz="3600" b="1" smtClean="0">
                <a:solidFill>
                  <a:srgbClr val="FFCC00"/>
                </a:solidFill>
              </a:rPr>
            </a:br>
            <a:r>
              <a:rPr lang="en-US" sz="3600" b="1" smtClean="0">
                <a:solidFill>
                  <a:srgbClr val="FFCC00"/>
                </a:solidFill>
              </a:rPr>
              <a:t>Educational  Webinar </a:t>
            </a:r>
            <a:br>
              <a:rPr lang="en-US" sz="3600" b="1" smtClean="0">
                <a:solidFill>
                  <a:srgbClr val="FFCC00"/>
                </a:solidFill>
              </a:rPr>
            </a:br>
            <a:r>
              <a:rPr lang="en-US" sz="3600" b="1" smtClean="0"/>
              <a:t>July 20, 2011</a:t>
            </a:r>
            <a:r>
              <a:rPr lang="en-US" sz="4800" b="1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4876800"/>
            <a:ext cx="5257800" cy="129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Verdana" pitchFamily="34" charset="0"/>
              </a:rPr>
              <a:t>The University at Albany</a:t>
            </a:r>
            <a:endParaRPr lang="en-US" b="1" dirty="0">
              <a:latin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Verdana" pitchFamily="34" charset="0"/>
              </a:rPr>
              <a:t>School of Public Health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Verdana" pitchFamily="34" charset="0"/>
              </a:rPr>
              <a:t>Center for Continuing Public Health Education</a:t>
            </a:r>
          </a:p>
        </p:txBody>
      </p:sp>
      <p:pic>
        <p:nvPicPr>
          <p:cNvPr id="23557" name="Picture 4" descr="new_minerv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419600"/>
            <a:ext cx="17208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AAAA6-A93F-45D9-8437-0556B4C31C2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F4F3AE8-E462-4797-9DDD-71EDEB79D281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Our “Found” Audience for PHN Ready</a:t>
            </a:r>
          </a:p>
        </p:txBody>
      </p:sp>
      <p:sp>
        <p:nvSpPr>
          <p:cNvPr id="3379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/>
            <a:r>
              <a:rPr lang="en-US" smtClean="0"/>
              <a:t>Practicing PHNs</a:t>
            </a:r>
          </a:p>
          <a:p>
            <a:pPr eaLnBrk="1" hangingPunct="1"/>
            <a:r>
              <a:rPr lang="en-US" smtClean="0"/>
              <a:t>Nurses with BSNs or higher – make up over half of the student population</a:t>
            </a:r>
          </a:p>
          <a:p>
            <a:pPr eaLnBrk="1" hangingPunct="1"/>
            <a:r>
              <a:rPr lang="en-US" smtClean="0"/>
              <a:t>College professors/university nursing faculty</a:t>
            </a:r>
          </a:p>
          <a:p>
            <a:pPr eaLnBrk="1" hangingPunct="1"/>
            <a:r>
              <a:rPr lang="en-US" smtClean="0"/>
              <a:t>Students of public health nursing</a:t>
            </a:r>
          </a:p>
          <a:p>
            <a:pPr eaLnBrk="1" hangingPunct="1"/>
            <a:r>
              <a:rPr lang="en-US" smtClean="0"/>
              <a:t>Those wishing to enter public health nursing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CDD1E-79FC-44B0-935F-1E8C16BCC2A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6258307-9EA1-416B-BDAF-242CC76BE89C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PHN Ready Learner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PHN Ready was launched </a:t>
            </a:r>
            <a:r>
              <a:rPr lang="en-US" i="1" dirty="0" smtClean="0"/>
              <a:t>12/03/2010.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u="sng" dirty="0" smtClean="0"/>
              <a:t>As of 06/27/2011:  </a:t>
            </a:r>
            <a:endParaRPr lang="en-US" i="1" u="sng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Total Enrollees: 654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Total </a:t>
            </a:r>
            <a:r>
              <a:rPr lang="en-US" dirty="0"/>
              <a:t>Users (in progress): </a:t>
            </a:r>
            <a:r>
              <a:rPr lang="en-US" dirty="0" smtClean="0"/>
              <a:t>574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Total </a:t>
            </a:r>
            <a:r>
              <a:rPr lang="en-US" dirty="0"/>
              <a:t>Graduates: </a:t>
            </a:r>
            <a:r>
              <a:rPr lang="en-US" dirty="0" smtClean="0"/>
              <a:t>80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Gender: 22 males</a:t>
            </a:r>
            <a:r>
              <a:rPr lang="en-US" dirty="0"/>
              <a:t>; </a:t>
            </a:r>
            <a:r>
              <a:rPr lang="en-US" dirty="0" smtClean="0"/>
              <a:t>632 </a:t>
            </a:r>
            <a:r>
              <a:rPr lang="en-US" dirty="0"/>
              <a:t>females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65EC7-5BAF-49EE-BF2A-7B7AE5AB4EA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DC76B19-6628-47F6-B6E6-BED4232D6359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Top States, Enrollment-wise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9900" y="1381125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2FBA8-D113-48AD-A378-DD3A1614051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AB16CA5-8194-430C-AFE1-B1DFC131F30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68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Education Levels of Enrollees</a:t>
            </a:r>
          </a:p>
        </p:txBody>
      </p:sp>
      <p:pic>
        <p:nvPicPr>
          <p:cNvPr id="3686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6100" y="1600200"/>
            <a:ext cx="80518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DCD2-932F-42AA-A264-D51C1ECB6BA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66F5769-D727-4EFD-B093-4628A56F4C7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Courses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276600"/>
          </a:xfrm>
        </p:spPr>
        <p:txBody>
          <a:bodyPr/>
          <a:lstStyle/>
          <a:p>
            <a:pPr eaLnBrk="1" hangingPunct="1"/>
            <a:r>
              <a:rPr lang="en-US" sz="2800" smtClean="0"/>
              <a:t>Courses are based on the Quad Council Competencies for Public Health Nursing</a:t>
            </a:r>
          </a:p>
          <a:p>
            <a:pPr lvl="1" eaLnBrk="1" hangingPunct="1"/>
            <a:r>
              <a:rPr lang="en-US" sz="2400" smtClean="0"/>
              <a:t>The Assoc. of State and Territorial Directors of Nursing</a:t>
            </a:r>
          </a:p>
          <a:p>
            <a:pPr lvl="1" eaLnBrk="1" hangingPunct="1"/>
            <a:r>
              <a:rPr lang="en-US" sz="2400" smtClean="0"/>
              <a:t>The American Public Health Association PHN Section</a:t>
            </a:r>
          </a:p>
          <a:p>
            <a:pPr lvl="1" eaLnBrk="1" hangingPunct="1"/>
            <a:r>
              <a:rPr lang="en-US" sz="2400" smtClean="0"/>
              <a:t>The Assoc. of Community Health Nursing Educators</a:t>
            </a:r>
          </a:p>
          <a:p>
            <a:pPr lvl="1" eaLnBrk="1" hangingPunct="1"/>
            <a:r>
              <a:rPr lang="en-US" sz="2400" smtClean="0"/>
              <a:t>The American Nurses Association</a:t>
            </a:r>
          </a:p>
          <a:p>
            <a:pPr eaLnBrk="1" hangingPunct="1"/>
            <a:r>
              <a:rPr lang="en-US" sz="2800" smtClean="0"/>
              <a:t>Courses are designated as CORE or ELECTIVE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5604D-6471-4F7F-BE29-CC37078B5CE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8E2A5CD-B82C-4D62-AB0E-C49FB2DDD476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89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Core Courses (7 courses = 10.5 hours)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Orientation to Public Health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Exploring Cross-Cultural Communication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Field Epidemiology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Health Literacy and Public Health, Module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Public Health Nursing Standards and Credentials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Public Health and Public Policy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Healthy Places Leading to Healthy People: Community Engagement Improves Health for All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7F156-4D4A-47BC-BA88-F6D5D50C748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17525" y="533400"/>
          <a:ext cx="8110538" cy="5867400"/>
        </p:xfrm>
        <a:graphic>
          <a:graphicData uri="http://schemas.openxmlformats.org/drawingml/2006/table">
            <a:tbl>
              <a:tblPr/>
              <a:tblGrid>
                <a:gridCol w="2424235"/>
                <a:gridCol w="1195811"/>
                <a:gridCol w="1521941"/>
                <a:gridCol w="1664472"/>
                <a:gridCol w="1303313"/>
              </a:tblGrid>
              <a:tr h="338233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CORE Requirements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9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Course Title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</a:rPr>
                        <a:t>Course Format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</a:rPr>
                        <a:t>NYSDOH LMS Course Number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</a:rPr>
                        <a:t>Continuing Credits Offered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</a:rPr>
                        <a:t>Estimated Completion Time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Orientation to Public Health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Self-paced online course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NYNJ-201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No credits offered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 hours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7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Exploring Cross-Cultural Communication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Self-paced online course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NYNJ-042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2.5 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2.5 CNE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2.5 CME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2.5 hours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7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Field Epidemiology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Self-paced online course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UACPHP-206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Credits will be offered soon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1.5 hours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4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Health Literacy and Public Health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(Module 1 of 2)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Self-paced online course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NYNJ-089a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1.5 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1.5 CNE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1.5 CME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1.5 hours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544">
                <a:tc>
                  <a:txBody>
                    <a:bodyPr/>
                    <a:lstStyle/>
                    <a:p>
                      <a:pPr marL="0" marR="0"/>
                      <a:r>
                        <a:rPr lang="en-US" sz="1100">
                          <a:latin typeface="Times New Roman"/>
                          <a:ea typeface="Times New Roman"/>
                        </a:rPr>
                        <a:t>Public Health Nursing</a:t>
                      </a:r>
                      <a:br>
                        <a:rPr lang="en-US" sz="1100">
                          <a:latin typeface="Times New Roman"/>
                          <a:ea typeface="Times New Roman"/>
                        </a:rPr>
                      </a:br>
                      <a:r>
                        <a:rPr lang="en-US" sz="1100">
                          <a:latin typeface="Times New Roman"/>
                          <a:ea typeface="Times New Roman"/>
                        </a:rPr>
                        <a:t>Standards and Credentials: What’s Happening with Public Health Nursing?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100">
                          <a:latin typeface="Times New Roman"/>
                          <a:ea typeface="Times New Roman"/>
                        </a:rPr>
                        <a:t>Archived Webstream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UASPH-PHL051707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1.0 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1.0 CNE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1.0 CME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 hour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Public Health &amp; Public Policy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Archived Webstream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UASPH-PHL111606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1.0 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1.0 CNE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1.0 CME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 hour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1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Healthy Places Leading to Healthy People:  Community Engagement Improves Health for All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Archived Webstream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UNC-051107a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No credits offered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 hour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70"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TOTAL: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latin typeface="Times New Roman"/>
                          <a:ea typeface="Times New Roman"/>
                        </a:rPr>
                        <a:t>10.5 hours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32CE5D0-50F2-41E8-B42A-EC1971AD643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67C03-797C-4853-B248-C3035DC8AFF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2A7566-8501-4D37-A02E-AC3E87DDF86B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09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Elective Courses (Choose 5 hours):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Introduction to Public Health Surveillance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Introduction to Assessment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Practicing Cross-Cultural Communication (</a:t>
            </a:r>
            <a:r>
              <a:rPr lang="en-US" dirty="0" smtClean="0"/>
              <a:t>Choose </a:t>
            </a:r>
            <a:r>
              <a:rPr lang="en-US" dirty="0"/>
              <a:t>1 of 4)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Hepatitis A Outbreak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Bamboo Dragon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Community Health Workers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Flood Module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From Evidence to Practice:  A Systematic Approach to </a:t>
            </a:r>
            <a:r>
              <a:rPr lang="en-US" dirty="0" smtClean="0"/>
              <a:t>Address </a:t>
            </a:r>
            <a:r>
              <a:rPr lang="en-US" dirty="0"/>
              <a:t>Disparities in Health Outcomes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Strategies </a:t>
            </a:r>
            <a:r>
              <a:rPr lang="en-US" dirty="0"/>
              <a:t>for Addressing Low Health Literacy (Module 2)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Messenger Chronicles:  Effective Communication Strategies for Difficult Conversations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Public Health Works and the Future of Public Health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DA8C2-4836-4451-9DEB-0A47BF4E83C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457200"/>
          <a:ext cx="8305800" cy="6019800"/>
        </p:xfrm>
        <a:graphic>
          <a:graphicData uri="http://schemas.openxmlformats.org/drawingml/2006/table">
            <a:tbl>
              <a:tblPr/>
              <a:tblGrid>
                <a:gridCol w="2482833"/>
                <a:gridCol w="1224716"/>
                <a:gridCol w="1558730"/>
                <a:gridCol w="1704706"/>
                <a:gridCol w="1334817"/>
              </a:tblGrid>
              <a:tr h="721602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en-US" sz="1000" dirty="0">
                          <a:latin typeface="Times New Roman"/>
                          <a:ea typeface="Times New Roman"/>
                        </a:rPr>
                      </a:b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en-US" sz="1000" dirty="0">
                          <a:latin typeface="Times New Roman"/>
                          <a:ea typeface="Times New Roman"/>
                        </a:rPr>
                      </a:b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ELECTIVES (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Choice of 5 hours)</a:t>
                      </a:r>
                      <a:endParaRPr lang="en-US" sz="1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3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Course Title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Course Format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NYSDOH LMS Course Number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Continuing Credits Offered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Estimated Completion Time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Introduction to Public Health Surveillance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Self-paced online course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NCCPHP-EPIE 4.1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.05 CEU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.5 CME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.5 hours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Introduction to Assessment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Self-paced online course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NCCPHP-PHE01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.1 CEU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 hour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32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Practicing Cross-Cultural Communication:  </a:t>
                      </a:r>
                      <a:r>
                        <a:rPr lang="en-US" sz="900">
                          <a:latin typeface="Times New Roman"/>
                          <a:ea typeface="Times New Roman"/>
                        </a:rPr>
                        <a:t>(Choose one of the 4)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- Hepatitis A Outbreak (Module A)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- The Bamboo Dragon (Module B)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- Community Health Workers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(Module C)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- Flood (Module D)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Self-paced online course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NYNJ-068a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NYNJ-068b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NYNJ-068c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NYNJ-068d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1.5 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1.5 CNE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1.5 CME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1.5 hours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1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From Evidence to Practice:  A Systematic Approach to Address Disparities in Birth Outcomes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Self-paced online course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EBPH-075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3.0 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3.0 CNE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3.0 CME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3 hours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Strategies for Addressing Low Health Literacy </a:t>
                      </a:r>
                      <a:r>
                        <a:rPr lang="en-US" sz="800">
                          <a:latin typeface="Times New Roman"/>
                          <a:ea typeface="Times New Roman"/>
                        </a:rPr>
                        <a:t>(Health Literacy and Public Health Module 2 of 2)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Self-paced online course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NYNJ-089b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1.5 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1.5 CNE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1.5 CME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1.5 hours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Messenger Chronicles:  Effective Communication Strategies for Difficult Conversations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Self-paced online course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NYNJ-182a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1.0 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1.0 CNE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1.0 CME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 hour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Public Health Works and the Future of Public Health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Archived Webstream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UASPH-PHL031707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1.0 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1.0 CNE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1.0 CME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1 hour</a:t>
                      </a:r>
                    </a:p>
                  </a:txBody>
                  <a:tcPr marL="58129" marR="58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989E02B-DF1A-486B-ACFE-9052DEAA0237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C7732-6541-49C3-A1D1-9A7FEC2AAC3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E40D2E9-45E4-447C-99A9-878F4E22BA5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30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Potential Uses of PHN Ready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724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Orientation of new staff or faculty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In-service education to </a:t>
            </a:r>
            <a:r>
              <a:rPr lang="en-US" dirty="0"/>
              <a:t>enhance the skills of public health nurses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Free source for continuing public health nurse education to support certification requirements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Incorporation by nursing faculty into new or existing courses in public health nursing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</a:t>
            </a:r>
            <a:r>
              <a:rPr lang="en-US" dirty="0" smtClean="0"/>
              <a:t>or agency accreditation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B1F34-E9F4-40BE-9AAA-48C91FCE5D6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7CEF9B5-21DC-4935-BAED-190C8FE1B9B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Today’s Speakers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b="1" smtClean="0">
                <a:solidFill>
                  <a:srgbClr val="FFC000"/>
                </a:solidFill>
              </a:rPr>
              <a:t>Dawn Bleyenburg, MS, CHES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Assistant Director and Project Coordinator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Center for Public Health Continuing Education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University at Albany School of Public Health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b="1" smtClean="0">
                <a:solidFill>
                  <a:srgbClr val="FFC000"/>
                </a:solidFill>
              </a:rPr>
              <a:t>Michelle Cravetz, MS, RN-BC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Nurse Planner, PHN Ready Program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Center for Public Health Continuing Education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University at Albany School of Public Health</a:t>
            </a: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733800"/>
            <a:ext cx="17526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8413" y="762000"/>
            <a:ext cx="122237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D2907-E0C8-430E-AA3A-4ECCDD4415B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2F1AB29-24DC-4CCF-959E-FEBD3426D1BD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403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CC00"/>
                </a:solidFill>
              </a:rPr>
              <a:t>It’s Easy to Enroll</a:t>
            </a:r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63246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/>
              <a:t>Students may enroll from any geographic location in the US or territories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Enroll through the New York State Department of Health Learning Management System (www.nylearnsph.com)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Directions are in Student Guidebook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Students track their course completion progress, then apply for the certificate</a:t>
            </a:r>
          </a:p>
        </p:txBody>
      </p:sp>
      <p:pic>
        <p:nvPicPr>
          <p:cNvPr id="44037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676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14BC9-BDDE-4C7C-AB1B-95D36CEC0D47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6DF6CEA-1ECC-4B5B-8D30-3B47F4BEBDE8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50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Certificates</a:t>
            </a:r>
          </a:p>
        </p:txBody>
      </p:sp>
      <p:sp>
        <p:nvSpPr>
          <p:cNvPr id="45060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8830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/>
              <a:t>Students apply for their PHN Ready certificate on completion of required courses and hours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Self-Tracking form is provided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Certificates are issued by the Center for Public Health Continuing Education, University at Albany School of Public Health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2000" i="1" smtClean="0"/>
              <a:t>PHN2 and SPHN Certificates are issued by the NY State Department of Health.</a:t>
            </a:r>
          </a:p>
        </p:txBody>
      </p:sp>
      <p:pic>
        <p:nvPicPr>
          <p:cNvPr id="45061" name="Picture 2" descr="C:\Documents and Settings\db861223\Local Settings\Temporary Internet Files\Content.IE5\X3Y6R8LU\MC90043482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81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2D14D-6323-4A41-AF77-9C568AE0C45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571D01-426A-46C2-B63F-C86F243F182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60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Future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More courses are in production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Community Dimensions of Practice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Financial and Program Management for PHNs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Precepting Students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Mentoring First-Year Employees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PHN Ready is funded until February 2012.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Empire State Public Health Training Center is committed to carrying on the program after grant funding ends.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B4F64-BA0B-43F0-9A2A-336B7E7C0B47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C89368C-8ECB-414F-A800-8F08583F2708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100" smtClean="0"/>
          </a:p>
          <a:p>
            <a:pPr eaLnBrk="1" hangingPunct="1">
              <a:buFont typeface="Arial" charset="0"/>
              <a:buNone/>
            </a:pPr>
            <a:r>
              <a:rPr lang="en-US" sz="2100" smtClean="0"/>
              <a:t>This project was funded by a grant awarded under the President’s High </a:t>
            </a:r>
          </a:p>
          <a:p>
            <a:pPr eaLnBrk="1" hangingPunct="1">
              <a:buFont typeface="Arial" charset="0"/>
              <a:buNone/>
            </a:pPr>
            <a:r>
              <a:rPr lang="en-US" sz="2100" smtClean="0"/>
              <a:t>Growth Job Training Initiative as implemented by the </a:t>
            </a:r>
            <a:r>
              <a:rPr lang="en-US" sz="2100" b="1" smtClean="0"/>
              <a:t>U.S. Department of </a:t>
            </a:r>
          </a:p>
          <a:p>
            <a:pPr eaLnBrk="1" hangingPunct="1">
              <a:buFont typeface="Arial" charset="0"/>
              <a:buNone/>
            </a:pPr>
            <a:r>
              <a:rPr lang="en-US" sz="2100" b="1" smtClean="0"/>
              <a:t>Labor’s Employment &amp; Training Administration</a:t>
            </a:r>
            <a:r>
              <a:rPr lang="en-US" sz="2100" smtClean="0"/>
              <a:t> (HG-18167-09-60-A-36).  </a:t>
            </a:r>
          </a:p>
          <a:p>
            <a:pPr eaLnBrk="1" hangingPunct="1">
              <a:buFont typeface="Arial" charset="0"/>
              <a:buNone/>
            </a:pPr>
            <a:r>
              <a:rPr lang="en-US" sz="2100" smtClean="0"/>
              <a:t>The information contained in this product was created by a grantee</a:t>
            </a:r>
          </a:p>
          <a:p>
            <a:pPr eaLnBrk="1" hangingPunct="1">
              <a:buFont typeface="Arial" charset="0"/>
              <a:buNone/>
            </a:pPr>
            <a:r>
              <a:rPr lang="en-US" sz="2100" smtClean="0"/>
              <a:t>organization and does not necessarily reflect the official position of the</a:t>
            </a:r>
          </a:p>
          <a:p>
            <a:pPr eaLnBrk="1" hangingPunct="1">
              <a:buFont typeface="Arial" charset="0"/>
              <a:buNone/>
            </a:pPr>
            <a:r>
              <a:rPr lang="en-US" sz="2100" b="1" smtClean="0"/>
              <a:t>U.S. Department of Labor</a:t>
            </a:r>
            <a:r>
              <a:rPr lang="en-US" sz="2100" smtClean="0"/>
              <a:t>.  All references to non-governmental</a:t>
            </a:r>
          </a:p>
          <a:p>
            <a:pPr eaLnBrk="1" hangingPunct="1">
              <a:buFont typeface="Arial" charset="0"/>
              <a:buNone/>
            </a:pPr>
            <a:r>
              <a:rPr lang="en-US" sz="2100" smtClean="0"/>
              <a:t>companies or organizations, their services, products, or resources are</a:t>
            </a:r>
          </a:p>
          <a:p>
            <a:pPr eaLnBrk="1" hangingPunct="1">
              <a:buFont typeface="Arial" charset="0"/>
              <a:buNone/>
            </a:pPr>
            <a:r>
              <a:rPr lang="en-US" sz="2100" smtClean="0"/>
              <a:t>offered for informational purposes and should not be construed as an</a:t>
            </a:r>
          </a:p>
          <a:p>
            <a:pPr eaLnBrk="1" hangingPunct="1">
              <a:buFont typeface="Arial" charset="0"/>
              <a:buNone/>
            </a:pPr>
            <a:r>
              <a:rPr lang="en-US" sz="2100" smtClean="0"/>
              <a:t>endorsement by the Department of Labor.  This product is copyrighted by</a:t>
            </a:r>
          </a:p>
          <a:p>
            <a:pPr eaLnBrk="1" hangingPunct="1">
              <a:buFont typeface="Arial" charset="0"/>
              <a:buNone/>
            </a:pPr>
            <a:r>
              <a:rPr lang="en-US" sz="2100" smtClean="0"/>
              <a:t>the institution that created it and is intended for individual organizational,</a:t>
            </a:r>
          </a:p>
          <a:p>
            <a:pPr eaLnBrk="1" hangingPunct="1">
              <a:buFont typeface="Arial" charset="0"/>
              <a:buNone/>
            </a:pPr>
            <a:r>
              <a:rPr lang="en-US" sz="2100" smtClean="0"/>
              <a:t>non-commercial use only.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i="1" smtClean="0"/>
              <a:t>This is an equal opportunity program.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sz="1800" i="1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sz="1800" i="1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sz="1800" i="1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sz="1800" i="1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DE06F-F303-4931-96C6-FD272BA5AE4C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3DECEF1-CF86-47B7-87D2-1654021A1A9D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813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563" cy="9906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Also Available…and FREE!</a:t>
            </a:r>
          </a:p>
        </p:txBody>
      </p:sp>
      <p:sp>
        <p:nvSpPr>
          <p:cNvPr id="48132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563" cy="44989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smtClean="0"/>
              <a:t>Nurse Training on Immunization Project (www.nursetip.org) 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200" b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Free, on-line webcasts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Topics include:  vaccine safety, talking to patients and families about vaccine-related issues, vaccine acceptance, immunizing to prevent and control outbreaks, vaccineology 101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Free training DVDs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8A977-E074-4A8B-9391-41C640D2CC1A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DCE441E-C355-4550-926D-01F63794D5CE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CC00"/>
                </a:solidFill>
              </a:rPr>
              <a:t>Also Available…and FREE!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563" cy="53340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Public Health Live! </a:t>
            </a:r>
            <a:r>
              <a:rPr lang="en-US" sz="2600" dirty="0" smtClean="0"/>
              <a:t>(www.phlive.org) 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600" dirty="0"/>
              <a:t>Free, </a:t>
            </a:r>
            <a:r>
              <a:rPr lang="en-US" sz="2600" dirty="0" smtClean="0"/>
              <a:t>archived, live broadcasts on a variety of current “hot topics”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New York-New Jersey Public Health Training Center </a:t>
            </a:r>
            <a:r>
              <a:rPr lang="en-US" sz="2600" dirty="0" smtClean="0"/>
              <a:t>(www.nynj-phtc.org)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600" dirty="0" smtClean="0"/>
              <a:t>Offering a wide variety of free, on-line educational resources for public health professionals</a:t>
            </a:r>
          </a:p>
          <a:p>
            <a:pPr marL="57150" indent="0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/>
              <a:t>Empire </a:t>
            </a:r>
            <a:r>
              <a:rPr lang="en-US" sz="3000" b="1" dirty="0"/>
              <a:t>State Public Health Training Center </a:t>
            </a:r>
            <a:r>
              <a:rPr lang="en-US" sz="3000" dirty="0"/>
              <a:t>(www.empirestatephtc.org) 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600" dirty="0"/>
              <a:t>Providing competency-based training with a focus on distance learning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600" dirty="0" smtClean="0"/>
              <a:t>Free </a:t>
            </a:r>
            <a:r>
              <a:rPr lang="en-US" sz="2600" dirty="0"/>
              <a:t>online course – </a:t>
            </a:r>
            <a:r>
              <a:rPr lang="en-US" sz="2600" dirty="0" smtClean="0"/>
              <a:t>Orientation </a:t>
            </a:r>
            <a:r>
              <a:rPr lang="en-US" sz="2600" dirty="0"/>
              <a:t>to Program Evaluation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6A837-2EAB-4911-899F-2031DE8293C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6D613EB-50CF-4581-883E-F4B33F35A656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325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  <a:latin typeface="Broadway" pitchFamily="82" charset="0"/>
              </a:rPr>
              <a:t>THANK YOU !</a:t>
            </a:r>
            <a:r>
              <a:rPr lang="en-US" smtClean="0"/>
              <a:t> </a:t>
            </a:r>
          </a:p>
        </p:txBody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458200" cy="5029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Dawn Bleyenburg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Assistant Director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dbleyenburg@uamail.albany.edu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(518) 402-0339    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-or-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Michelle Cravetz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Nurse Planner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mcravetz@uamail.albany.edu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(518) 402-1964</a:t>
            </a:r>
          </a:p>
          <a:p>
            <a:pPr algn="ctr"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FFD4F-9891-44A0-A356-50F7FCFABB6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B5C68CC-EC96-41F7-8A25-EB91804B9D11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495800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At the end of this session, the learner will be able to:</a:t>
            </a:r>
          </a:p>
          <a:p>
            <a:pPr eaLnBrk="1" hangingPunct="1">
              <a:defRPr/>
            </a:pPr>
            <a:r>
              <a:rPr lang="en-US" dirty="0" smtClean="0"/>
              <a:t>Discuss the Public Health Nurse Ready program and its usefulness to new and practicing PHNs. </a:t>
            </a:r>
          </a:p>
          <a:p>
            <a:pPr eaLnBrk="1" hangingPunct="1">
              <a:defRPr/>
            </a:pPr>
            <a:r>
              <a:rPr lang="en-US" dirty="0" smtClean="0"/>
              <a:t>Locate PHN Ready enrollment and content information on the web.</a:t>
            </a:r>
          </a:p>
          <a:p>
            <a:pPr eaLnBrk="1" hangingPunct="1">
              <a:defRPr/>
            </a:pPr>
            <a:r>
              <a:rPr lang="en-US" dirty="0" smtClean="0"/>
              <a:t>Describe the benefits of the Public Health Nurse Ready program in meeting professional development goals for PHN supervisors and staff. 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411C2-957A-4A6B-B95C-BC1AABF2159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A9B9E65-260A-45E7-998E-3DB38B91A477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CC00"/>
                </a:solidFill>
              </a:rPr>
              <a:t>Public Health Nurse Ready</a:t>
            </a:r>
          </a:p>
        </p:txBody>
      </p:sp>
      <p:sp>
        <p:nvSpPr>
          <p:cNvPr id="26628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7244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 FREE online certificate program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Self-paced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Available 24/7, Countrywide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Competency-based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Awards CNE nurse contact hours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Tracked in a learning management system</a:t>
            </a:r>
          </a:p>
        </p:txBody>
      </p:sp>
      <p:pic>
        <p:nvPicPr>
          <p:cNvPr id="26629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981200"/>
            <a:ext cx="3886200" cy="259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7F2D2-124F-4438-B50A-2A691F6C274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C1F8EEF-8779-4177-92BF-F5AD5B084961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>
                <a:solidFill>
                  <a:srgbClr val="FFCC00"/>
                </a:solidFill>
              </a:rPr>
              <a:t>No</a:t>
            </a:r>
            <a:r>
              <a:rPr lang="en-US" b="1" smtClean="0">
                <a:solidFill>
                  <a:srgbClr val="FFCC00"/>
                </a:solidFill>
              </a:rPr>
              <a:t> Kidding!</a:t>
            </a:r>
            <a:r>
              <a:rPr lang="en-US" b="1" smtClean="0"/>
              <a:t> 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u="sng" smtClean="0"/>
              <a:t>No</a:t>
            </a:r>
            <a:r>
              <a:rPr lang="en-US" smtClean="0"/>
              <a:t> cost for the courses.</a:t>
            </a:r>
          </a:p>
          <a:p>
            <a:pPr eaLnBrk="1" hangingPunct="1"/>
            <a:r>
              <a:rPr lang="en-US" u="sng" smtClean="0"/>
              <a:t>No</a:t>
            </a:r>
            <a:r>
              <a:rPr lang="en-US" smtClean="0"/>
              <a:t> cost for the certificate.</a:t>
            </a:r>
          </a:p>
          <a:p>
            <a:pPr eaLnBrk="1" hangingPunct="1"/>
            <a:r>
              <a:rPr lang="en-US" u="sng" smtClean="0"/>
              <a:t>No</a:t>
            </a:r>
            <a:r>
              <a:rPr lang="en-US" smtClean="0"/>
              <a:t> cost for continuing education credits.</a:t>
            </a:r>
          </a:p>
        </p:txBody>
      </p:sp>
      <p:pic>
        <p:nvPicPr>
          <p:cNvPr id="27653" name="Picture 2" descr="C:\Documents and Settings\db861223\Local Settings\Temporary Internet Files\Content.IE5\VZQBN7H9\MC90010475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751013"/>
            <a:ext cx="3079750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34D87-01D8-4467-AB08-D565E4F7259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563" cy="838200"/>
          </a:xfrm>
        </p:spPr>
        <p:txBody>
          <a:bodyPr/>
          <a:lstStyle/>
          <a:p>
            <a:pPr eaLnBrk="1" hangingPunct="1"/>
            <a:r>
              <a:rPr lang="en-US" smtClean="0"/>
              <a:t>Our website address: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295400"/>
            <a:ext cx="8183562" cy="51054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www.phnready.org</a:t>
            </a:r>
          </a:p>
          <a:p>
            <a:pPr eaLnBrk="1" hangingPunct="1">
              <a:buFont typeface="Arial" charset="0"/>
              <a:buNone/>
              <a:defRPr/>
            </a:pPr>
            <a:endParaRPr lang="en-US" sz="900" dirty="0" smtClean="0"/>
          </a:p>
          <a:p>
            <a:pPr eaLnBrk="1" hangingPunct="1">
              <a:defRPr/>
            </a:pPr>
            <a:r>
              <a:rPr lang="en-US" dirty="0" smtClean="0"/>
              <a:t>Explains the program</a:t>
            </a:r>
          </a:p>
          <a:p>
            <a:pPr eaLnBrk="1" hangingPunct="1">
              <a:defRPr/>
            </a:pPr>
            <a:r>
              <a:rPr lang="en-US" dirty="0" smtClean="0"/>
              <a:t>Has the links to the Student Guidebook</a:t>
            </a:r>
          </a:p>
          <a:p>
            <a:pPr eaLnBrk="1" hangingPunct="1">
              <a:defRPr/>
            </a:pPr>
            <a:r>
              <a:rPr lang="en-US" dirty="0" smtClean="0"/>
              <a:t>Links to very complete course descriptions</a:t>
            </a:r>
          </a:p>
          <a:p>
            <a:pPr eaLnBrk="1" hangingPunct="1">
              <a:defRPr/>
            </a:pPr>
            <a:r>
              <a:rPr lang="en-US" dirty="0" smtClean="0"/>
              <a:t>Also links to NYSDOH Sanitary Code requirements for Continuing Ed:</a:t>
            </a:r>
          </a:p>
          <a:p>
            <a:pPr marL="744538" lvl="1" indent="-396875" eaLnBrk="1" hangingPunct="1">
              <a:defRPr/>
            </a:pPr>
            <a:r>
              <a:rPr lang="en-US" dirty="0" smtClean="0"/>
              <a:t>Public Health Nurse 2  (15 hours)</a:t>
            </a:r>
          </a:p>
          <a:p>
            <a:pPr marL="744538" lvl="1" indent="-396875" eaLnBrk="1" hangingPunct="1">
              <a:defRPr/>
            </a:pPr>
            <a:r>
              <a:rPr lang="en-US" dirty="0" smtClean="0"/>
              <a:t>Supervising PHN (15 hours) </a:t>
            </a:r>
          </a:p>
          <a:p>
            <a:pPr eaLnBrk="1" hangingPunct="1">
              <a:defRPr/>
            </a:pPr>
            <a:r>
              <a:rPr lang="en-US" dirty="0" smtClean="0"/>
              <a:t>Links to other Center programs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B986B-5087-4062-89E7-A378EAA16D6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BF97D88-872E-47FE-8EAB-46EE65940E10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00"/>
                </a:solidFill>
              </a:rPr>
              <a:t>Requirements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924800" cy="427037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/>
              <a:t>Access to the internet**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A nursing credential (RNs and LPNs)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Males over the age of 18 must provide proof of registration with the Selective Service System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endParaRPr lang="en-US" sz="2800" smtClean="0"/>
          </a:p>
          <a:p>
            <a:pPr algn="ctr" eaLnBrk="1" hangingPunct="1">
              <a:lnSpc>
                <a:spcPct val="110000"/>
              </a:lnSpc>
              <a:buFont typeface="Arial" charset="0"/>
              <a:buNone/>
            </a:pPr>
            <a:r>
              <a:rPr lang="en-US" sz="2800" smtClean="0"/>
              <a:t>**</a:t>
            </a:r>
            <a:r>
              <a:rPr lang="en-US" sz="2000" smtClean="0"/>
              <a:t>We have DVD copies available for those who, due to low bandwidth, have troubling viewing the webstreams.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67CD7-DB1E-400C-B46A-BE194374BD7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Students may enroll from any geographic location in the US or territories</a:t>
            </a:r>
          </a:p>
          <a:p>
            <a:pPr eaLnBrk="1" hangingPunct="1"/>
            <a:r>
              <a:rPr lang="en-US" smtClean="0"/>
              <a:t>We have accepted students from Canada and Malaysia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6FBBC-DD4F-4279-8F4D-6C81E473BA9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CBEE95-8FFC-4817-95CA-747D41409C00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CC00"/>
                </a:solidFill>
              </a:rPr>
              <a:t>Intended Audience for PHN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105400" cy="3886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Those with a nursing background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New to Public Health Nursing Practice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Re-entering Public Health Nursing Practice following an absence from the field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Nurses wanting a refresher on public health topics</a:t>
            </a: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209800"/>
            <a:ext cx="227806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8 - &amp;quot;Public Health Nurse Ready&amp;#x0D;&amp;#x0A; Public Health Nursing &amp;#x0D;&amp;#x0A;Educational  Webinar &amp;#x0D;&amp;#x0A;July 20, 2011 &amp;quot;&quot;/&gt;&lt;property id=&quot;20307&quot; value=&quot;256&quot;/&gt;&lt;/object&gt;&lt;object type=&quot;3&quot; unique_id=&quot;10005&quot;&gt;&lt;property id=&quot;20148&quot; value=&quot;5&quot;/&gt;&lt;property id=&quot;20300&quot; value=&quot;Slide 10 - &amp;quot;Learning Objectives&amp;quot;&quot;/&gt;&lt;property id=&quot;20307&quot; value=&quot;257&quot;/&gt;&lt;/object&gt;&lt;object type=&quot;3&quot; unique_id=&quot;10006&quot;&gt;&lt;property id=&quot;20148&quot; value=&quot;5&quot;/&gt;&lt;property id=&quot;20300&quot; value=&quot;Slide 11 - &amp;quot;Public Health Nurse Ready&amp;quot;&quot;/&gt;&lt;property id=&quot;20307&quot; value=&quot;258&quot;/&gt;&lt;/object&gt;&lt;object type=&quot;3&quot; unique_id=&quot;10007&quot;&gt;&lt;property id=&quot;20148&quot; value=&quot;5&quot;/&gt;&lt;property id=&quot;20300&quot; value=&quot;Slide 12 - &amp;quot;No Kidding! &amp;quot;&quot;/&gt;&lt;property id=&quot;20307&quot; value=&quot;259&quot;/&gt;&lt;/object&gt;&lt;object type=&quot;3&quot; unique_id=&quot;10008&quot;&gt;&lt;property id=&quot;20148&quot; value=&quot;5&quot;/&gt;&lt;property id=&quot;20300&quot; value=&quot;Slide 16 - &amp;quot;Intended Audience for PHN Ready&amp;quot;&quot;/&gt;&lt;property id=&quot;20307&quot; value=&quot;260&quot;/&gt;&lt;/object&gt;&lt;object type=&quot;3&quot; unique_id=&quot;10009&quot;&gt;&lt;property id=&quot;20148&quot; value=&quot;5&quot;/&gt;&lt;property id=&quot;20300&quot; value=&quot;Slide 14 - &amp;quot;Requirements&amp;quot;&quot;/&gt;&lt;property id=&quot;20307&quot; value=&quot;261&quot;/&gt;&lt;/object&gt;&lt;object type=&quot;3&quot; unique_id=&quot;10010&quot;&gt;&lt;property id=&quot;20148&quot; value=&quot;5&quot;/&gt;&lt;property id=&quot;20300&quot; value=&quot;Slide 27 - &amp;quot;It’s Easy to Enroll&amp;quot;&quot;/&gt;&lt;property id=&quot;20307&quot; value=&quot;262&quot;/&gt;&lt;/object&gt;&lt;object type=&quot;3&quot; unique_id=&quot;10011&quot;&gt;&lt;property id=&quot;20148&quot; value=&quot;5&quot;/&gt;&lt;property id=&quot;20300&quot; value=&quot;Slide 21 - &amp;quot;Courses&amp;quot;&quot;/&gt;&lt;property id=&quot;20307&quot; value=&quot;263&quot;/&gt;&lt;/object&gt;&lt;object type=&quot;3&quot; unique_id=&quot;10016&quot;&gt;&lt;property id=&quot;20148&quot; value=&quot;5&quot;/&gt;&lt;property id=&quot;20300&quot; value=&quot;Slide 28 - &amp;quot;Certificates&amp;quot;&quot;/&gt;&lt;property id=&quot;20307&quot; value=&quot;268&quot;/&gt;&lt;/object&gt;&lt;object type=&quot;3&quot; unique_id=&quot;10017&quot;&gt;&lt;property id=&quot;20148&quot; value=&quot;5&quot;/&gt;&lt;property id=&quot;20300&quot; value=&quot;Slide 30&quot;/&gt;&lt;property id=&quot;20307&quot; value=&quot;269&quot;/&gt;&lt;/object&gt;&lt;object type=&quot;3&quot; unique_id=&quot;10019&quot;&gt;&lt;property id=&quot;20148&quot; value=&quot;5&quot;/&gt;&lt;property id=&quot;20300&quot; value=&quot;Slide 31 - &amp;quot;Also Available…and FREE!&amp;quot;&quot;/&gt;&lt;property id=&quot;20307&quot; value=&quot;271&quot;/&gt;&lt;/object&gt;&lt;object type=&quot;3&quot; unique_id=&quot;10020&quot;&gt;&lt;property id=&quot;20148&quot; value=&quot;5&quot;/&gt;&lt;property id=&quot;20300&quot; value=&quot;Slide 32 - &amp;quot;Also Available…and FREE!&amp;quot;&quot;/&gt;&lt;property id=&quot;20307&quot; value=&quot;272&quot;/&gt;&lt;/object&gt;&lt;object type=&quot;3&quot; unique_id=&quot;10665&quot;&gt;&lt;property id=&quot;20148&quot; value=&quot;5&quot;/&gt;&lt;property id=&quot;20300&quot; value=&quot;Slide 1 - &amp;quot;Public Health Nurse Ready&amp;#x0D;&amp;#x0A; Public Health Nursing &amp;#x0D;&amp;#x0A;Educational  Webinar &amp;#x0D;&amp;#x0A;July 20, 2011 &amp;quot;&quot;/&gt;&lt;property id=&quot;20307&quot; value=&quot;293&quot;/&gt;&lt;/object&gt;&lt;object type=&quot;3&quot; unique_id=&quot;10666&quot;&gt;&lt;property id=&quot;20148&quot; value=&quot;5&quot;/&gt;&lt;property id=&quot;20300&quot; value=&quot;Slide 2 - &amp;quot;Proper Phone &amp;amp; Webinar Etiquette&amp;quot;&quot;/&gt;&lt;property id=&quot;20307&quot; value=&quot;288&quot;/&gt;&lt;/object&gt;&lt;object type=&quot;3&quot; unique_id=&quot;10667&quot;&gt;&lt;property id=&quot;20148&quot; value=&quot;5&quot;/&gt;&lt;property id=&quot;20300&quot; value=&quot;Slide 3 - &amp;quot;&amp;#x0D;&amp;#x0A;Participant  &amp;#x0D;&amp;#x0A;Demographic Information&amp;#x0D;&amp;#x0A;&amp;quot;&quot;/&gt;&lt;property id=&quot;20307&quot; value=&quot;295&quot;/&gt;&lt;/object&gt;&lt;object type=&quot;3&quot; unique_id=&quot;10668&quot;&gt;&lt;property id=&quot;20148&quot; value=&quot;5&quot;/&gt;&lt;property id=&quot;20300&quot; value=&quot;Slide 4 - &amp;quot;Acknowledgements&amp;quot;&quot;/&gt;&lt;property id=&quot;20307&quot; value=&quot;289&quot;/&gt;&lt;/object&gt;&lt;object type=&quot;3&quot; unique_id=&quot;10669&quot;&gt;&lt;property id=&quot;20148&quot; value=&quot;5&quot;/&gt;&lt;property id=&quot;20300&quot; value=&quot;Slide 5 - &amp;quot;Continuing Education Disclaimer  &amp;quot;&quot;/&gt;&lt;property id=&quot;20307&quot; value=&quot;290&quot;/&gt;&lt;/object&gt;&lt;object type=&quot;3&quot; unique_id=&quot;10670&quot;&gt;&lt;property id=&quot;20148&quot; value=&quot;5&quot;/&gt;&lt;property id=&quot;20300&quot; value=&quot;Slide 6 - &amp;quot;Accrediting Statements&amp;quot;&quot;/&gt;&lt;property id=&quot;20307&quot; value=&quot;291&quot;/&gt;&lt;/object&gt;&lt;object type=&quot;3&quot; unique_id=&quot;10671&quot;&gt;&lt;property id=&quot;20148&quot; value=&quot;5&quot;/&gt;&lt;property id=&quot;20300&quot; value=&quot;Slide 7 - &amp;quot;How to Obtain Nursing Continuing Education Credit &amp;quot;&quot;/&gt;&lt;property id=&quot;20307&quot; value=&quot;292&quot;/&gt;&lt;/object&gt;&lt;object type=&quot;3&quot; unique_id=&quot;10672&quot;&gt;&lt;property id=&quot;20148&quot; value=&quot;5&quot;/&gt;&lt;property id=&quot;20300&quot; value=&quot;Slide 9 - &amp;quot;Today’s Speakers&amp;quot;&quot;/&gt;&lt;property id=&quot;20307&quot; value=&quot;277&quot;/&gt;&lt;/object&gt;&lt;object type=&quot;3&quot; unique_id=&quot;10673&quot;&gt;&lt;property id=&quot;20148&quot; value=&quot;5&quot;/&gt;&lt;property id=&quot;20300&quot; value=&quot;Slide 13 - &amp;quot;Our website address:  &amp;quot;&quot;/&gt;&lt;property id=&quot;20307&quot; value=&quot;297&quot;/&gt;&lt;/object&gt;&lt;object type=&quot;3&quot; unique_id=&quot;10674&quot;&gt;&lt;property id=&quot;20148&quot; value=&quot;5&quot;/&gt;&lt;property id=&quot;20300&quot; value=&quot;Slide 15&quot;/&gt;&lt;property id=&quot;20307&quot; value=&quot;298&quot;/&gt;&lt;/object&gt;&lt;object type=&quot;3&quot; unique_id=&quot;10675&quot;&gt;&lt;property id=&quot;20148&quot; value=&quot;5&quot;/&gt;&lt;property id=&quot;20300&quot; value=&quot;Slide 17 - &amp;quot;Our “Found” Audience for PHN Ready&amp;quot;&quot;/&gt;&lt;property id=&quot;20307&quot; value=&quot;279&quot;/&gt;&lt;/object&gt;&lt;object type=&quot;3&quot; unique_id=&quot;10676&quot;&gt;&lt;property id=&quot;20148&quot; value=&quot;5&quot;/&gt;&lt;property id=&quot;20300&quot; value=&quot;Slide 18 - &amp;quot;PHN Ready Learner Profile&amp;quot;&quot;/&gt;&lt;property id=&quot;20307&quot; value=&quot;282&quot;/&gt;&lt;/object&gt;&lt;object type=&quot;3&quot; unique_id=&quot;10677&quot;&gt;&lt;property id=&quot;20148&quot; value=&quot;5&quot;/&gt;&lt;property id=&quot;20300&quot; value=&quot;Slide 19 - &amp;quot;Top States, Enrollment-wise&amp;quot;&quot;/&gt;&lt;property id=&quot;20307&quot; value=&quot;283&quot;/&gt;&lt;/object&gt;&lt;object type=&quot;3&quot; unique_id=&quot;10678&quot;&gt;&lt;property id=&quot;20148&quot; value=&quot;5&quot;/&gt;&lt;property id=&quot;20300&quot; value=&quot;Slide 20 - &amp;quot;Education Levels of Enrollees&amp;quot;&quot;/&gt;&lt;property id=&quot;20307&quot; value=&quot;287&quot;/&gt;&lt;/object&gt;&lt;object type=&quot;3&quot; unique_id=&quot;10679&quot;&gt;&lt;property id=&quot;20148&quot; value=&quot;5&quot;/&gt;&lt;property id=&quot;20300&quot; value=&quot;Slide 22 - &amp;quot;Core Courses (7 courses = 10.5 hours)&amp;quot;&quot;/&gt;&lt;property id=&quot;20307&quot; value=&quot;280&quot;/&gt;&lt;/object&gt;&lt;object type=&quot;3&quot; unique_id=&quot;10680&quot;&gt;&lt;property id=&quot;20148&quot; value=&quot;5&quot;/&gt;&lt;property id=&quot;20300&quot; value=&quot;Slide 23&quot;/&gt;&lt;property id=&quot;20307&quot; value=&quot;299&quot;/&gt;&lt;/object&gt;&lt;object type=&quot;3&quot; unique_id=&quot;10681&quot;&gt;&lt;property id=&quot;20148&quot; value=&quot;5&quot;/&gt;&lt;property id=&quot;20300&quot; value=&quot;Slide 24 - &amp;quot;Elective Courses (Choose 5 hours):&amp;quot;&quot;/&gt;&lt;property id=&quot;20307&quot; value=&quot;281&quot;/&gt;&lt;/object&gt;&lt;object type=&quot;3&quot; unique_id=&quot;10682&quot;&gt;&lt;property id=&quot;20148&quot; value=&quot;5&quot;/&gt;&lt;property id=&quot;20300&quot; value=&quot;Slide 25&quot;/&gt;&lt;property id=&quot;20307&quot; value=&quot;300&quot;/&gt;&lt;/object&gt;&lt;object type=&quot;3&quot; unique_id=&quot;10683&quot;&gt;&lt;property id=&quot;20148&quot; value=&quot;5&quot;/&gt;&lt;property id=&quot;20300&quot; value=&quot;Slide 26 - &amp;quot;Potential Uses of PHN Ready Courses&amp;quot;&quot;/&gt;&lt;property id=&quot;20307&quot; value=&quot;278&quot;/&gt;&lt;/object&gt;&lt;object type=&quot;3&quot; unique_id=&quot;10684&quot;&gt;&lt;property id=&quot;20148&quot; value=&quot;5&quot;/&gt;&lt;property id=&quot;20300&quot; value=&quot;Slide 29 - &amp;quot;Future Plans&amp;quot;&quot;/&gt;&lt;property id=&quot;20307&quot; value=&quot;285&quot;/&gt;&lt;/object&gt;&lt;object type=&quot;3&quot; unique_id=&quot;10685&quot;&gt;&lt;property id=&quot;20148&quot; value=&quot;5&quot;/&gt;&lt;property id=&quot;20300&quot; value=&quot;Slide 33 - &amp;quot;&amp;#x0D;&amp;#x0A;Participant  &amp;#x0D;&amp;#x0A;Demographic Information&amp;#x0D;&amp;#x0A;&amp;quot;&quot;/&gt;&lt;property id=&quot;20307&quot; value=&quot;296&quot;/&gt;&lt;/object&gt;&lt;object type=&quot;3&quot; unique_id=&quot;10686&quot;&gt;&lt;property id=&quot;20148&quot; value=&quot;5&quot;/&gt;&lt;property id=&quot;20300&quot; value=&quot;Slide 34&quot;/&gt;&lt;property id=&quot;20307&quot; value=&quot;275&quot;/&gt;&lt;/object&gt;&lt;object type=&quot;3&quot; unique_id=&quot;10687&quot;&gt;&lt;property id=&quot;20148&quot; value=&quot;5&quot;/&gt;&lt;property id=&quot;20300&quot; value=&quot;Slide 35 - &amp;quot;THANK YOU ! &amp;quot;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524</TotalTime>
  <Words>1337</Words>
  <Application>Microsoft Office PowerPoint</Application>
  <PresentationFormat>On-screen Show (4:3)</PresentationFormat>
  <Paragraphs>325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Verdana</vt:lpstr>
      <vt:lpstr>Wingdings</vt:lpstr>
      <vt:lpstr>Times New Roman</vt:lpstr>
      <vt:lpstr>Broadway</vt:lpstr>
      <vt:lpstr>Office Theme</vt:lpstr>
      <vt:lpstr>Public Health Nurse Ready  Public Health Nursing  Educational  Webinar  July 20, 2011 </vt:lpstr>
      <vt:lpstr>Today’s Speakers</vt:lpstr>
      <vt:lpstr>Learning Objectives</vt:lpstr>
      <vt:lpstr>Public Health Nurse Ready</vt:lpstr>
      <vt:lpstr>No Kidding! </vt:lpstr>
      <vt:lpstr>Our website address:  </vt:lpstr>
      <vt:lpstr>Requirements</vt:lpstr>
      <vt:lpstr>Slide 8</vt:lpstr>
      <vt:lpstr>Intended Audience for PHN Ready</vt:lpstr>
      <vt:lpstr>Our “Found” Audience for PHN Ready</vt:lpstr>
      <vt:lpstr>PHN Ready Learner Profile</vt:lpstr>
      <vt:lpstr>Top States, Enrollment-wise</vt:lpstr>
      <vt:lpstr>Education Levels of Enrollees</vt:lpstr>
      <vt:lpstr>Courses</vt:lpstr>
      <vt:lpstr>Core Courses (7 courses = 10.5 hours)</vt:lpstr>
      <vt:lpstr>Slide 16</vt:lpstr>
      <vt:lpstr>Elective Courses (Choose 5 hours):</vt:lpstr>
      <vt:lpstr>Slide 18</vt:lpstr>
      <vt:lpstr>Potential Uses of PHN Ready Courses</vt:lpstr>
      <vt:lpstr>It’s Easy to Enroll</vt:lpstr>
      <vt:lpstr>Certificates</vt:lpstr>
      <vt:lpstr>Future Plans</vt:lpstr>
      <vt:lpstr>Slide 23</vt:lpstr>
      <vt:lpstr>Also Available…and FREE!</vt:lpstr>
      <vt:lpstr>Also Available…and FREE!</vt:lpstr>
      <vt:lpstr>THANK YOU ! </vt:lpstr>
    </vt:vector>
  </TitlesOfParts>
  <Company>University at Albany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Nurse Ready</dc:title>
  <dc:creator>Dawn Bleyenburg</dc:creator>
  <cp:lastModifiedBy>GLaRosa</cp:lastModifiedBy>
  <cp:revision>71</cp:revision>
  <dcterms:created xsi:type="dcterms:W3CDTF">2011-03-08T15:46:55Z</dcterms:created>
  <dcterms:modified xsi:type="dcterms:W3CDTF">2011-07-20T19:39:25Z</dcterms:modified>
</cp:coreProperties>
</file>